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notesMasterIdLst>
    <p:notesMasterId r:id="rId52"/>
  </p:notesMasterIdLst>
  <p:sldIdLst>
    <p:sldId id="291" r:id="rId2"/>
    <p:sldId id="292" r:id="rId3"/>
    <p:sldId id="258" r:id="rId4"/>
    <p:sldId id="295" r:id="rId5"/>
    <p:sldId id="259" r:id="rId6"/>
    <p:sldId id="296" r:id="rId7"/>
    <p:sldId id="260" r:id="rId8"/>
    <p:sldId id="261" r:id="rId9"/>
    <p:sldId id="262" r:id="rId10"/>
    <p:sldId id="263" r:id="rId11"/>
    <p:sldId id="316" r:id="rId12"/>
    <p:sldId id="317" r:id="rId13"/>
    <p:sldId id="318" r:id="rId14"/>
    <p:sldId id="341" r:id="rId15"/>
    <p:sldId id="322" r:id="rId16"/>
    <p:sldId id="266" r:id="rId17"/>
    <p:sldId id="269" r:id="rId18"/>
    <p:sldId id="278" r:id="rId19"/>
    <p:sldId id="276" r:id="rId20"/>
    <p:sldId id="342" r:id="rId21"/>
    <p:sldId id="302" r:id="rId22"/>
    <p:sldId id="311" r:id="rId23"/>
    <p:sldId id="303" r:id="rId24"/>
    <p:sldId id="304" r:id="rId25"/>
    <p:sldId id="309" r:id="rId26"/>
    <p:sldId id="310" r:id="rId27"/>
    <p:sldId id="343" r:id="rId28"/>
    <p:sldId id="331" r:id="rId29"/>
    <p:sldId id="332" r:id="rId30"/>
    <p:sldId id="333" r:id="rId31"/>
    <p:sldId id="335" r:id="rId32"/>
    <p:sldId id="336" r:id="rId33"/>
    <p:sldId id="337" r:id="rId34"/>
    <p:sldId id="338" r:id="rId35"/>
    <p:sldId id="344" r:id="rId36"/>
    <p:sldId id="305" r:id="rId37"/>
    <p:sldId id="279" r:id="rId38"/>
    <p:sldId id="270" r:id="rId39"/>
    <p:sldId id="274" r:id="rId40"/>
    <p:sldId id="275" r:id="rId41"/>
    <p:sldId id="280" r:id="rId42"/>
    <p:sldId id="306" r:id="rId43"/>
    <p:sldId id="345" r:id="rId44"/>
    <p:sldId id="319" r:id="rId45"/>
    <p:sldId id="282" r:id="rId46"/>
    <p:sldId id="323" r:id="rId47"/>
    <p:sldId id="340" r:id="rId48"/>
    <p:sldId id="284" r:id="rId49"/>
    <p:sldId id="320" r:id="rId50"/>
    <p:sldId id="321" r:id="rId5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5" d="100"/>
          <a:sy n="65" d="100"/>
        </p:scale>
        <p:origin x="-1314"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09"/>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D4FBAB8-C485-4C5B-A435-E44FDD02AF7A}" type="datetimeFigureOut">
              <a:rPr lang="fa-IR" smtClean="0"/>
              <a:pPr/>
              <a:t>1436/10/18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0F1E4A-5FBA-4187-B514-95FEA22E4811}" type="slidenum">
              <a:rPr lang="fa-IR" smtClean="0"/>
              <a:pPr/>
              <a:t>‹#›</a:t>
            </a:fld>
            <a:endParaRPr lang="fa-IR"/>
          </a:p>
        </p:txBody>
      </p:sp>
    </p:spTree>
    <p:extLst>
      <p:ext uri="{BB962C8B-B14F-4D97-AF65-F5344CB8AC3E}">
        <p14:creationId xmlns:p14="http://schemas.microsoft.com/office/powerpoint/2010/main" xmlns="" val="25268280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490F1E4A-5FBA-4187-B514-95FEA22E4811}" type="slidenum">
              <a:rPr lang="fa-IR" smtClean="0"/>
              <a:pPr/>
              <a:t>46</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74739662-5643-4F77-A788-F6B1F158F3E3}"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74739662-5643-4F77-A788-F6B1F158F3E3}"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74739662-5643-4F77-A788-F6B1F158F3E3}"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74739662-5643-4F77-A788-F6B1F158F3E3}"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629A7C3-C397-459D-8B4C-505EED619472}" type="datetimeFigureOut">
              <a:rPr lang="fa-IR" smtClean="0"/>
              <a:pPr/>
              <a:t>1436/10/18</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74739662-5643-4F77-A788-F6B1F158F3E3}"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629A7C3-C397-459D-8B4C-505EED619472}" type="datetimeFigureOut">
              <a:rPr lang="fa-IR" smtClean="0"/>
              <a:pPr/>
              <a:t>1436/10/18</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4739662-5643-4F77-A788-F6B1F158F3E3}"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تايپ اصلي\اشخاص\خانم خوش آهنگ\گزارش نويسي\Feather%20Pen%20sca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itle 1"/>
          <p:cNvSpPr txBox="1">
            <a:spLocks/>
          </p:cNvSpPr>
          <p:nvPr/>
        </p:nvSpPr>
        <p:spPr>
          <a:xfrm>
            <a:off x="188242" y="285728"/>
            <a:ext cx="8699572" cy="6215106"/>
          </a:xfrm>
          <a:prstGeom prst="rect">
            <a:avLst/>
          </a:prstGeom>
        </p:spPr>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0" fontAlgn="auto" hangingPunct="0">
              <a:spcBef>
                <a:spcPts val="0"/>
              </a:spcBef>
              <a:spcAft>
                <a:spcPts val="0"/>
              </a:spcAft>
              <a:defRPr/>
            </a:pPr>
            <a:r>
              <a:rPr lang="fa-IR" sz="6600" b="1" dirty="0">
                <a:ln w="11430"/>
                <a:solidFill>
                  <a:schemeClr val="tx2">
                    <a:lumMod val="10000"/>
                  </a:schemeClr>
                </a:solidFill>
                <a:effectLst>
                  <a:outerShdw blurRad="50800" dist="39000" dir="5460000" algn="tl">
                    <a:srgbClr val="000000">
                      <a:alpha val="38000"/>
                    </a:srgbClr>
                  </a:outerShdw>
                </a:effectLst>
                <a:latin typeface="IranNastaliq" pitchFamily="18" charset="0"/>
                <a:ea typeface="+mj-ea"/>
                <a:cs typeface="IranNastaliq" pitchFamily="18" charset="0"/>
              </a:rPr>
              <a:t>به نام خداوند جان آفرين</a:t>
            </a:r>
          </a:p>
          <a:p>
            <a:pPr algn="ctr" rtl="0" eaLnBrk="0" fontAlgn="auto" hangingPunct="0">
              <a:spcBef>
                <a:spcPts val="0"/>
              </a:spcBef>
              <a:spcAft>
                <a:spcPts val="0"/>
              </a:spcAft>
              <a:defRPr/>
            </a:pPr>
            <a:endParaRPr lang="fa-IR" sz="6600" b="1" dirty="0">
              <a:ln w="11430"/>
              <a:solidFill>
                <a:schemeClr val="tx2">
                  <a:lumMod val="10000"/>
                </a:schemeClr>
              </a:solidFill>
              <a:effectLst>
                <a:outerShdw blurRad="50800" dist="39000" dir="5460000" algn="tl">
                  <a:srgbClr val="000000">
                    <a:alpha val="38000"/>
                  </a:srgbClr>
                </a:outerShdw>
              </a:effectLst>
              <a:latin typeface="IranNastaliq" pitchFamily="18" charset="0"/>
              <a:ea typeface="+mj-ea"/>
              <a:cs typeface="IranNastaliq" pitchFamily="18" charset="0"/>
            </a:endParaRPr>
          </a:p>
          <a:p>
            <a:pPr algn="ctr" rtl="0" eaLnBrk="0" fontAlgn="auto" hangingPunct="0">
              <a:spcBef>
                <a:spcPts val="0"/>
              </a:spcBef>
              <a:spcAft>
                <a:spcPts val="0"/>
              </a:spcAft>
              <a:defRPr/>
            </a:pPr>
            <a:r>
              <a:rPr lang="fa-IR" sz="6600" b="1" dirty="0">
                <a:ln w="11430"/>
                <a:solidFill>
                  <a:schemeClr val="tx2">
                    <a:lumMod val="10000"/>
                  </a:schemeClr>
                </a:solidFill>
                <a:effectLst>
                  <a:outerShdw blurRad="50800" dist="39000" dir="5460000" algn="tl">
                    <a:srgbClr val="000000">
                      <a:alpha val="38000"/>
                    </a:srgbClr>
                  </a:outerShdw>
                </a:effectLst>
                <a:latin typeface="IranNastaliq" pitchFamily="18" charset="0"/>
                <a:ea typeface="+mj-ea"/>
                <a:cs typeface="IranNastaliq" pitchFamily="18" charset="0"/>
              </a:rPr>
              <a:t>حکيم سخن در زبان آفرين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5721499"/>
          </a:xfrm>
        </p:spPr>
        <p:txBody>
          <a:bodyPr>
            <a:normAutofit/>
          </a:bodyPr>
          <a:lstStyle/>
          <a:p>
            <a:pPr>
              <a:buNone/>
            </a:pPr>
            <a:r>
              <a:rPr lang="fa-IR" sz="2400" b="1" dirty="0" smtClean="0">
                <a:cs typeface="B Lotus" pitchFamily="2" charset="-78"/>
              </a:rPr>
              <a:t>1-5)</a:t>
            </a:r>
            <a:r>
              <a:rPr lang="fa-IR" sz="4000" b="1" dirty="0" smtClean="0">
                <a:cs typeface="B Lotus" pitchFamily="2" charset="-78"/>
              </a:rPr>
              <a:t>انتخاب نوع زبان نوشته است:</a:t>
            </a:r>
          </a:p>
          <a:p>
            <a:pPr>
              <a:buNone/>
            </a:pPr>
            <a:r>
              <a:rPr lang="fa-IR" sz="4000" b="1" dirty="0" smtClean="0">
                <a:solidFill>
                  <a:srgbClr val="FF0000"/>
                </a:solidFill>
                <a:cs typeface="B Lotus" pitchFamily="2" charset="-78"/>
              </a:rPr>
              <a:t> </a:t>
            </a:r>
            <a:r>
              <a:rPr lang="fa-IR" b="1" dirty="0" smtClean="0">
                <a:solidFill>
                  <a:srgbClr val="FF0000"/>
                </a:solidFill>
                <a:cs typeface="B Lotus" pitchFamily="2" charset="-78"/>
              </a:rPr>
              <a:t>علمی، محاوره ای، ادبی و... .برای مقاله، زبان علمی کاربرد دارد.</a:t>
            </a:r>
          </a:p>
          <a:p>
            <a:pPr>
              <a:buNone/>
            </a:pPr>
            <a:r>
              <a:rPr lang="fa-IR" b="1" dirty="0" smtClean="0">
                <a:solidFill>
                  <a:schemeClr val="tx1"/>
                </a:solidFill>
                <a:cs typeface="B Lotus" pitchFamily="2" charset="-78"/>
              </a:rPr>
              <a:t>*ویژگی های زبان علمی(زبان مقاله):</a:t>
            </a:r>
          </a:p>
          <a:p>
            <a:pPr>
              <a:buNone/>
            </a:pPr>
            <a:r>
              <a:rPr lang="fa-IR" sz="2000" b="1" dirty="0" smtClean="0">
                <a:solidFill>
                  <a:srgbClr val="FF0000"/>
                </a:solidFill>
                <a:cs typeface="B Lotus" pitchFamily="2" charset="-78"/>
              </a:rPr>
              <a:t>1-5-1)</a:t>
            </a:r>
            <a:r>
              <a:rPr lang="fa-IR" b="1" dirty="0" smtClean="0">
                <a:solidFill>
                  <a:srgbClr val="FF0000"/>
                </a:solidFill>
                <a:cs typeface="B Lotus" pitchFamily="2" charset="-78"/>
              </a:rPr>
              <a:t>واژه ها، دقیق، صریح، گویاوبدون ابهام بیان می شوند.</a:t>
            </a:r>
          </a:p>
          <a:p>
            <a:pPr>
              <a:buNone/>
            </a:pPr>
            <a:r>
              <a:rPr lang="fa-IR" sz="2000" b="1" dirty="0" smtClean="0">
                <a:solidFill>
                  <a:srgbClr val="FF0000"/>
                </a:solidFill>
                <a:cs typeface="B Lotus" pitchFamily="2" charset="-78"/>
              </a:rPr>
              <a:t>1-5-2)</a:t>
            </a:r>
            <a:r>
              <a:rPr lang="fa-IR" b="1" dirty="0" smtClean="0">
                <a:solidFill>
                  <a:srgbClr val="FF0000"/>
                </a:solidFill>
                <a:cs typeface="B Lotus" pitchFamily="2" charset="-78"/>
              </a:rPr>
              <a:t>ازآرایه ها وزیبایی های ادبی خبری نیست.</a:t>
            </a:r>
          </a:p>
          <a:p>
            <a:pPr>
              <a:buNone/>
            </a:pPr>
            <a:r>
              <a:rPr lang="fa-IR" sz="2000" b="1" dirty="0" smtClean="0">
                <a:solidFill>
                  <a:srgbClr val="FF0000"/>
                </a:solidFill>
                <a:cs typeface="B Lotus" pitchFamily="2" charset="-78"/>
              </a:rPr>
              <a:t>1-5-3)</a:t>
            </a:r>
            <a:r>
              <a:rPr lang="fa-IR" b="1" dirty="0" smtClean="0">
                <a:solidFill>
                  <a:srgbClr val="FF0000"/>
                </a:solidFill>
                <a:cs typeface="B Lotus" pitchFamily="2" charset="-78"/>
              </a:rPr>
              <a:t>پیام نوشته به سرعت به خواننده منتقل می شود.</a:t>
            </a:r>
          </a:p>
          <a:p>
            <a:pPr>
              <a:buNone/>
            </a:pPr>
            <a:r>
              <a:rPr lang="fa-IR" sz="2000" b="1" dirty="0" smtClean="0">
                <a:solidFill>
                  <a:srgbClr val="FF0000"/>
                </a:solidFill>
                <a:cs typeface="B Lotus" pitchFamily="2" charset="-78"/>
              </a:rPr>
              <a:t>1-5-4)</a:t>
            </a:r>
            <a:r>
              <a:rPr lang="fa-IR" b="1" dirty="0" smtClean="0">
                <a:solidFill>
                  <a:srgbClr val="FF0000"/>
                </a:solidFill>
                <a:cs typeface="B Lotus" pitchFamily="2" charset="-78"/>
              </a:rPr>
              <a:t>ساخت دستوری نوشته های علمی براساس زبان معیارنوشتاری است.</a:t>
            </a:r>
          </a:p>
          <a:p>
            <a:pPr>
              <a:buNone/>
            </a:pPr>
            <a:endParaRPr lang="fa-IR" sz="2800"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6632"/>
            <a:ext cx="8686800" cy="5963493"/>
          </a:xfrm>
        </p:spPr>
        <p:txBody>
          <a:bodyPr/>
          <a:lstStyle/>
          <a:p>
            <a:pPr>
              <a:buNone/>
            </a:pPr>
            <a:r>
              <a:rPr lang="fa-IR" sz="2400" dirty="0" smtClean="0">
                <a:cs typeface="B Lotus" pitchFamily="2" charset="-78"/>
              </a:rPr>
              <a:t>1-6)</a:t>
            </a:r>
            <a:r>
              <a:rPr lang="fa-IR" sz="4000" b="1" dirty="0" smtClean="0">
                <a:cs typeface="B Lotus" pitchFamily="2" charset="-78"/>
              </a:rPr>
              <a:t>نوع نثرنوشته:</a:t>
            </a:r>
          </a:p>
          <a:p>
            <a:pPr>
              <a:buNone/>
            </a:pPr>
            <a:endParaRPr lang="fa-IR" dirty="0" smtClean="0">
              <a:cs typeface="B Lotus" pitchFamily="2" charset="-78"/>
            </a:endParaRPr>
          </a:p>
          <a:p>
            <a:pPr>
              <a:buNone/>
            </a:pPr>
            <a:r>
              <a:rPr lang="fa-IR" sz="2000" b="1" dirty="0" smtClean="0">
                <a:solidFill>
                  <a:srgbClr val="FF0000"/>
                </a:solidFill>
                <a:cs typeface="B Lotus" pitchFamily="2" charset="-78"/>
              </a:rPr>
              <a:t>1-6-1)</a:t>
            </a:r>
            <a:r>
              <a:rPr lang="fa-IR" b="1" dirty="0" smtClean="0">
                <a:solidFill>
                  <a:srgbClr val="FF0000"/>
                </a:solidFill>
                <a:cs typeface="B Lotus" pitchFamily="2" charset="-78"/>
              </a:rPr>
              <a:t>ساده</a:t>
            </a:r>
          </a:p>
          <a:p>
            <a:pPr>
              <a:buNone/>
            </a:pPr>
            <a:r>
              <a:rPr lang="fa-IR" sz="2000" b="1" dirty="0" smtClean="0">
                <a:solidFill>
                  <a:srgbClr val="FF0000"/>
                </a:solidFill>
                <a:cs typeface="B Lotus" pitchFamily="2" charset="-78"/>
              </a:rPr>
              <a:t>1-6-2)</a:t>
            </a:r>
            <a:r>
              <a:rPr lang="fa-IR" b="1" dirty="0" smtClean="0">
                <a:solidFill>
                  <a:srgbClr val="FF0000"/>
                </a:solidFill>
                <a:cs typeface="B Lotus" pitchFamily="2" charset="-78"/>
              </a:rPr>
              <a:t>فنّی</a:t>
            </a:r>
          </a:p>
          <a:p>
            <a:pPr>
              <a:buNone/>
            </a:pPr>
            <a:r>
              <a:rPr lang="fa-IR" sz="2000" b="1" dirty="0" smtClean="0">
                <a:solidFill>
                  <a:srgbClr val="FF0000"/>
                </a:solidFill>
                <a:cs typeface="B Lotus" pitchFamily="2" charset="-78"/>
              </a:rPr>
              <a:t>1-6-3)</a:t>
            </a:r>
            <a:r>
              <a:rPr lang="fa-IR" b="1" dirty="0" smtClean="0">
                <a:solidFill>
                  <a:srgbClr val="FF0000"/>
                </a:solidFill>
                <a:cs typeface="B Lotus" pitchFamily="2" charset="-78"/>
              </a:rPr>
              <a:t>مسجّع</a:t>
            </a:r>
          </a:p>
          <a:p>
            <a:pPr>
              <a:buNone/>
            </a:pPr>
            <a:r>
              <a:rPr lang="fa-IR" sz="2000" b="1" dirty="0" smtClean="0">
                <a:solidFill>
                  <a:srgbClr val="FF0000"/>
                </a:solidFill>
                <a:cs typeface="B Lotus" pitchFamily="2" charset="-78"/>
              </a:rPr>
              <a:t>1-6-4)</a:t>
            </a:r>
            <a:r>
              <a:rPr lang="fa-IR" b="1" dirty="0" smtClean="0">
                <a:solidFill>
                  <a:srgbClr val="FF0000"/>
                </a:solidFill>
                <a:cs typeface="B Lotus" pitchFamily="2" charset="-78"/>
              </a:rPr>
              <a:t>محاوره ای</a:t>
            </a:r>
          </a:p>
          <a:p>
            <a:pPr>
              <a:buNone/>
            </a:pPr>
            <a:r>
              <a:rPr lang="fa-IR" sz="2000" b="1" dirty="0" smtClean="0">
                <a:solidFill>
                  <a:srgbClr val="FF0000"/>
                </a:solidFill>
                <a:cs typeface="B Lotus" pitchFamily="2" charset="-78"/>
              </a:rPr>
              <a:t>1-6-5)</a:t>
            </a:r>
            <a:r>
              <a:rPr lang="fa-IR" b="1" dirty="0" smtClean="0">
                <a:solidFill>
                  <a:srgbClr val="FF0000"/>
                </a:solidFill>
                <a:cs typeface="B Lotus" pitchFamily="2" charset="-78"/>
              </a:rPr>
              <a:t>متکلّف و مصنوع</a:t>
            </a:r>
            <a:endParaRPr lang="fa-IR" b="1" dirty="0">
              <a:solidFill>
                <a:srgbClr val="FF0000"/>
              </a:solidFill>
              <a:cs typeface="B Lotus"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5819477"/>
          </a:xfrm>
        </p:spPr>
        <p:txBody>
          <a:bodyPr/>
          <a:lstStyle/>
          <a:p>
            <a:pPr>
              <a:buNone/>
            </a:pPr>
            <a:r>
              <a:rPr lang="fa-IR" sz="2400" dirty="0" smtClean="0">
                <a:cs typeface="B Lotus" pitchFamily="2" charset="-78"/>
              </a:rPr>
              <a:t>1-7)</a:t>
            </a:r>
            <a:r>
              <a:rPr lang="fa-IR" sz="4000" b="1" dirty="0" smtClean="0">
                <a:cs typeface="B Lotus" pitchFamily="2" charset="-78"/>
              </a:rPr>
              <a:t>موضوعات نوشته:</a:t>
            </a:r>
          </a:p>
          <a:p>
            <a:pPr>
              <a:buNone/>
            </a:pPr>
            <a:endParaRPr lang="fa-IR" dirty="0" smtClean="0">
              <a:solidFill>
                <a:srgbClr val="FF0000"/>
              </a:solidFill>
              <a:cs typeface="B Lotus" pitchFamily="2" charset="-78"/>
            </a:endParaRPr>
          </a:p>
          <a:p>
            <a:pPr>
              <a:buNone/>
            </a:pPr>
            <a:r>
              <a:rPr lang="fa-IR" b="1" dirty="0" smtClean="0">
                <a:solidFill>
                  <a:srgbClr val="FF0000"/>
                </a:solidFill>
                <a:cs typeface="B Lotus" pitchFamily="2" charset="-78"/>
              </a:rPr>
              <a:t>دینی، اقتصادی، سیاسی، اجتماعی، ورزشی، فرهنگی، علمی و... .</a:t>
            </a:r>
            <a:endParaRPr lang="fa-IR"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8686800" cy="5891485"/>
          </a:xfrm>
        </p:spPr>
        <p:txBody>
          <a:bodyPr/>
          <a:lstStyle/>
          <a:p>
            <a:pPr>
              <a:buNone/>
            </a:pPr>
            <a:r>
              <a:rPr lang="fa-IR" sz="2400" dirty="0" smtClean="0">
                <a:cs typeface="B Lotus" pitchFamily="2" charset="-78"/>
              </a:rPr>
              <a:t>1-8)</a:t>
            </a:r>
            <a:r>
              <a:rPr lang="fa-IR" sz="4000" b="1" dirty="0" smtClean="0">
                <a:cs typeface="B Lotus" pitchFamily="2" charset="-78"/>
              </a:rPr>
              <a:t>طرزبیان نوشته:</a:t>
            </a:r>
          </a:p>
          <a:p>
            <a:pPr>
              <a:buNone/>
            </a:pPr>
            <a:endParaRPr lang="fa-IR" dirty="0" smtClean="0">
              <a:cs typeface="B Lotus" pitchFamily="2" charset="-78"/>
            </a:endParaRPr>
          </a:p>
          <a:p>
            <a:pPr>
              <a:buNone/>
            </a:pPr>
            <a:r>
              <a:rPr lang="fa-IR" sz="3600" b="1" dirty="0" smtClean="0">
                <a:solidFill>
                  <a:srgbClr val="FF0000"/>
                </a:solidFill>
                <a:cs typeface="B Lotus" pitchFamily="2" charset="-78"/>
              </a:rPr>
              <a:t>جدّی، طنزآمیز</a:t>
            </a:r>
            <a:endParaRPr lang="fa-IR" sz="3600" b="1" dirty="0">
              <a:solidFill>
                <a:srgbClr val="FF0000"/>
              </a:solidFill>
              <a:cs typeface="B Lotus"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500062"/>
          </a:xfrm>
        </p:spPr>
        <p:txBody>
          <a:bodyPr>
            <a:normAutofit fontScale="90000"/>
          </a:bodyPr>
          <a:lstStyle/>
          <a:p>
            <a:pPr eaLnBrk="1" hangingPunct="1">
              <a:defRPr/>
            </a:pPr>
            <a:endParaRPr lang="fa-IR" dirty="0"/>
          </a:p>
        </p:txBody>
      </p:sp>
      <p:sp>
        <p:nvSpPr>
          <p:cNvPr id="6147" name="Slide Number Placeholder 3"/>
          <p:cNvSpPr>
            <a:spLocks noGrp="1"/>
          </p:cNvSpPr>
          <p:nvPr>
            <p:ph type="sldNum" sz="quarter" idx="11"/>
          </p:nvPr>
        </p:nvSpPr>
        <p:spPr>
          <a:noFill/>
        </p:spPr>
        <p:txBody>
          <a:bodyPr/>
          <a:lstStyle/>
          <a:p>
            <a:fld id="{ED71BBBB-3773-4356-99AB-C397E1AD5361}" type="slidenum">
              <a:rPr lang="ar-SA" smtClean="0"/>
              <a:pPr/>
              <a:t>14</a:t>
            </a:fld>
            <a:endParaRPr lang="en-US" smtClean="0"/>
          </a:p>
        </p:txBody>
      </p:sp>
      <p:pic>
        <p:nvPicPr>
          <p:cNvPr id="6148"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675461"/>
          </a:xfrm>
        </p:spPr>
        <p:txBody>
          <a:bodyPr/>
          <a:lstStyle/>
          <a:p>
            <a:pPr>
              <a:buNone/>
            </a:pPr>
            <a:endParaRPr lang="fa-IR" dirty="0" smtClean="0"/>
          </a:p>
          <a:p>
            <a:pPr>
              <a:buNone/>
            </a:pPr>
            <a:endParaRPr lang="fa-IR" dirty="0" smtClean="0"/>
          </a:p>
          <a:p>
            <a:pPr>
              <a:buNone/>
            </a:pPr>
            <a:endParaRPr lang="fa-IR" dirty="0" smtClean="0"/>
          </a:p>
          <a:p>
            <a:pPr>
              <a:buNone/>
            </a:pPr>
            <a:endParaRPr lang="fa-IR" dirty="0" smtClean="0"/>
          </a:p>
          <a:p>
            <a:pPr>
              <a:buNone/>
            </a:pPr>
            <a:r>
              <a:rPr lang="fa-IR" dirty="0" smtClean="0"/>
              <a:t>              </a:t>
            </a:r>
            <a:r>
              <a:rPr lang="fa-IR" sz="2800" dirty="0" smtClean="0"/>
              <a:t> </a:t>
            </a:r>
            <a:r>
              <a:rPr lang="fa-IR" sz="2800" b="1" dirty="0" smtClean="0">
                <a:cs typeface="B Lotus" pitchFamily="2" charset="-78"/>
              </a:rPr>
              <a:t>2) </a:t>
            </a:r>
            <a:r>
              <a:rPr lang="fa-IR" sz="4000" b="1" dirty="0" smtClean="0">
                <a:cs typeface="B Lotus" pitchFamily="2" charset="-78"/>
              </a:rPr>
              <a:t>مقاله نویسی</a:t>
            </a:r>
            <a:endParaRPr lang="fa-IR" sz="4000" b="1" dirty="0">
              <a:cs typeface="B Lotus"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5674635"/>
          </a:xfrm>
        </p:spPr>
        <p:txBody>
          <a:bodyPr>
            <a:normAutofit fontScale="47500" lnSpcReduction="20000"/>
          </a:bodyPr>
          <a:lstStyle/>
          <a:p>
            <a:pPr>
              <a:buNone/>
            </a:pPr>
            <a:r>
              <a:rPr lang="fa-IR" sz="6700" b="1" dirty="0" smtClean="0">
                <a:cs typeface="B Lotus" pitchFamily="2" charset="-78"/>
              </a:rPr>
              <a:t>   </a:t>
            </a:r>
          </a:p>
          <a:p>
            <a:pPr>
              <a:buNone/>
            </a:pPr>
            <a:endParaRPr lang="fa-IR" sz="6700" b="1" dirty="0" smtClean="0">
              <a:solidFill>
                <a:srgbClr val="FF0000"/>
              </a:solidFill>
              <a:cs typeface="B Lotus" pitchFamily="2" charset="-78"/>
            </a:endParaRPr>
          </a:p>
          <a:p>
            <a:pPr>
              <a:buNone/>
            </a:pPr>
            <a:r>
              <a:rPr lang="fa-IR" sz="5100" b="1" dirty="0" smtClean="0">
                <a:solidFill>
                  <a:srgbClr val="FF0000"/>
                </a:solidFill>
                <a:cs typeface="B Lotus" pitchFamily="2" charset="-78"/>
              </a:rPr>
              <a:t>2-1)</a:t>
            </a:r>
            <a:r>
              <a:rPr lang="fa-IR" sz="6700" b="1" dirty="0" smtClean="0">
                <a:solidFill>
                  <a:srgbClr val="FF0000"/>
                </a:solidFill>
                <a:cs typeface="B Lotus" pitchFamily="2" charset="-78"/>
              </a:rPr>
              <a:t>تعریف مقاله: </a:t>
            </a:r>
            <a:r>
              <a:rPr lang="fa-IR" sz="6700" b="1" dirty="0" smtClean="0">
                <a:cs typeface="B Lotus" pitchFamily="2" charset="-78"/>
              </a:rPr>
              <a:t>مقاله درلغت به معنی گفتار، مبحث، سخن، قول، فصلی ازکتاب یارساله است. اما دراصطلاح، به نوشته ای گفته می شود، که نویسنده دربارة موضوعی خاص به روش پژوهشی یا تحلیلی، برای روزنامه یامجله می نویسد.</a:t>
            </a:r>
          </a:p>
          <a:p>
            <a:pPr>
              <a:buNone/>
            </a:pPr>
            <a:r>
              <a:rPr lang="fa-IR" sz="5100" b="1" dirty="0" smtClean="0">
                <a:solidFill>
                  <a:srgbClr val="FF0000"/>
                </a:solidFill>
                <a:cs typeface="B Lotus" pitchFamily="2" charset="-78"/>
              </a:rPr>
              <a:t>2-2)</a:t>
            </a:r>
            <a:r>
              <a:rPr lang="fa-IR" sz="6700" b="1" dirty="0" smtClean="0">
                <a:solidFill>
                  <a:srgbClr val="FF0000"/>
                </a:solidFill>
                <a:cs typeface="B Lotus" pitchFamily="2" charset="-78"/>
              </a:rPr>
              <a:t>انواع مقاله</a:t>
            </a:r>
            <a:r>
              <a:rPr lang="fa-IR" sz="6700" b="1" dirty="0" smtClean="0">
                <a:cs typeface="B Lotus" pitchFamily="2" charset="-78"/>
              </a:rPr>
              <a:t>:</a:t>
            </a:r>
          </a:p>
          <a:p>
            <a:pPr>
              <a:buNone/>
            </a:pPr>
            <a:r>
              <a:rPr lang="fa-IR" sz="4200" b="1" dirty="0" smtClean="0">
                <a:solidFill>
                  <a:srgbClr val="FF0000"/>
                </a:solidFill>
                <a:cs typeface="B Lotus" pitchFamily="2" charset="-78"/>
              </a:rPr>
              <a:t>2-2-1) </a:t>
            </a:r>
            <a:r>
              <a:rPr lang="fa-IR" sz="6700" b="1" dirty="0" smtClean="0">
                <a:solidFill>
                  <a:srgbClr val="FF0000"/>
                </a:solidFill>
                <a:cs typeface="B Lotus" pitchFamily="2" charset="-78"/>
              </a:rPr>
              <a:t>مقاله تحقیقی(دانشگاهی): </a:t>
            </a:r>
            <a:r>
              <a:rPr lang="fa-IR" sz="6700" b="1" dirty="0" smtClean="0">
                <a:cs typeface="B Lotus" pitchFamily="2" charset="-78"/>
              </a:rPr>
              <a:t>دراین گونه مقالات نویسنده برپایة برهان، منطق، تفکروپژوهش درآثاردیگران، مباحث راتدوین ونتیجه گیری می کند.</a:t>
            </a:r>
          </a:p>
          <a:p>
            <a:pPr>
              <a:buNone/>
            </a:pPr>
            <a:r>
              <a:rPr lang="fa-IR" sz="4200" b="1" dirty="0" smtClean="0">
                <a:solidFill>
                  <a:srgbClr val="FF0000"/>
                </a:solidFill>
                <a:cs typeface="B Lotus" pitchFamily="2" charset="-78"/>
              </a:rPr>
              <a:t>2-2-2)</a:t>
            </a:r>
            <a:r>
              <a:rPr lang="fa-IR" sz="6700" b="1" dirty="0" smtClean="0">
                <a:solidFill>
                  <a:srgbClr val="FF0000"/>
                </a:solidFill>
                <a:cs typeface="B Lotus" pitchFamily="2" charset="-78"/>
              </a:rPr>
              <a:t>مقاله تحلیلی(اجتماعی-انتقادی): </a:t>
            </a:r>
            <a:r>
              <a:rPr lang="fa-IR" sz="6700" b="1" dirty="0" smtClean="0">
                <a:cs typeface="B Lotus" pitchFamily="2" charset="-78"/>
              </a:rPr>
              <a:t>نویسنده ازبرهان های عقلی ونقلی برای اثبات مدعای خودبهره می گیرد.</a:t>
            </a:r>
          </a:p>
          <a:p>
            <a:pPr>
              <a:buNone/>
            </a:pPr>
            <a:r>
              <a:rPr lang="fa-IR" dirty="0" smtClean="0"/>
              <a:t> </a:t>
            </a: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332656"/>
            <a:ext cx="7560840" cy="6120680"/>
          </a:xfrm>
        </p:spPr>
        <p:txBody>
          <a:bodyPr>
            <a:normAutofit/>
          </a:bodyPr>
          <a:lstStyle/>
          <a:p>
            <a:pPr>
              <a:buNone/>
            </a:pPr>
            <a:r>
              <a:rPr lang="fa-IR" sz="2400" b="1" dirty="0" smtClean="0">
                <a:solidFill>
                  <a:schemeClr val="tx1"/>
                </a:solidFill>
                <a:cs typeface="B Lotus" pitchFamily="2" charset="-78"/>
              </a:rPr>
              <a:t>2-3)</a:t>
            </a:r>
            <a:r>
              <a:rPr lang="fa-IR" sz="4000" b="1" dirty="0" smtClean="0">
                <a:solidFill>
                  <a:schemeClr val="tx1"/>
                </a:solidFill>
                <a:cs typeface="B Lotus" pitchFamily="2" charset="-78"/>
              </a:rPr>
              <a:t>ساختارمقالة مبتنی برپژوهش میدانی:</a:t>
            </a:r>
          </a:p>
          <a:p>
            <a:pPr>
              <a:buNone/>
            </a:pPr>
            <a:r>
              <a:rPr lang="fa-IR" sz="2000" b="1" dirty="0" smtClean="0">
                <a:solidFill>
                  <a:srgbClr val="FF0000"/>
                </a:solidFill>
                <a:cs typeface="B Lotus" pitchFamily="2" charset="-78"/>
              </a:rPr>
              <a:t>2-3-1)</a:t>
            </a:r>
            <a:r>
              <a:rPr lang="fa-IR" sz="2800" b="1" dirty="0" smtClean="0">
                <a:solidFill>
                  <a:srgbClr val="FF0000"/>
                </a:solidFill>
                <a:cs typeface="B Lotus" pitchFamily="2" charset="-78"/>
              </a:rPr>
              <a:t>عنوان</a:t>
            </a:r>
            <a:r>
              <a:rPr lang="en-US" sz="2800" b="1" dirty="0" smtClean="0">
                <a:solidFill>
                  <a:srgbClr val="FF0000"/>
                </a:solidFill>
                <a:cs typeface="B Lotus" pitchFamily="2" charset="-78"/>
              </a:rPr>
              <a:t> </a:t>
            </a:r>
            <a:r>
              <a:rPr lang="fa-IR" sz="2800" b="1" dirty="0" smtClean="0">
                <a:solidFill>
                  <a:srgbClr val="FF0000"/>
                </a:solidFill>
                <a:cs typeface="B Lotus" pitchFamily="2" charset="-78"/>
              </a:rPr>
              <a:t>(موضوع)</a:t>
            </a:r>
          </a:p>
          <a:p>
            <a:pPr>
              <a:buNone/>
            </a:pPr>
            <a:r>
              <a:rPr lang="fa-IR" sz="2000" b="1" dirty="0" smtClean="0">
                <a:solidFill>
                  <a:srgbClr val="FF0000"/>
                </a:solidFill>
                <a:cs typeface="B Lotus" pitchFamily="2" charset="-78"/>
              </a:rPr>
              <a:t>2-3-2)</a:t>
            </a:r>
            <a:r>
              <a:rPr lang="fa-IR" sz="2800" b="1" dirty="0" smtClean="0">
                <a:solidFill>
                  <a:srgbClr val="FF0000"/>
                </a:solidFill>
                <a:cs typeface="B Lotus" pitchFamily="2" charset="-78"/>
              </a:rPr>
              <a:t>مشخصات نویسنده یانویسندگان</a:t>
            </a:r>
          </a:p>
          <a:p>
            <a:pPr>
              <a:buNone/>
            </a:pPr>
            <a:r>
              <a:rPr lang="fa-IR" sz="2000" b="1" dirty="0" smtClean="0">
                <a:solidFill>
                  <a:srgbClr val="FF0000"/>
                </a:solidFill>
                <a:cs typeface="B Lotus" pitchFamily="2" charset="-78"/>
              </a:rPr>
              <a:t>2-3-3)</a:t>
            </a:r>
            <a:r>
              <a:rPr lang="fa-IR" sz="2800" b="1" dirty="0" smtClean="0">
                <a:solidFill>
                  <a:srgbClr val="FF0000"/>
                </a:solidFill>
                <a:cs typeface="B Lotus" pitchFamily="2" charset="-78"/>
              </a:rPr>
              <a:t>چکیده</a:t>
            </a:r>
          </a:p>
          <a:p>
            <a:pPr>
              <a:buNone/>
            </a:pPr>
            <a:r>
              <a:rPr lang="fa-IR" sz="2000" b="1" dirty="0" smtClean="0">
                <a:solidFill>
                  <a:srgbClr val="FF0000"/>
                </a:solidFill>
                <a:cs typeface="B Lotus" pitchFamily="2" charset="-78"/>
              </a:rPr>
              <a:t>2-3-4)</a:t>
            </a:r>
            <a:r>
              <a:rPr lang="fa-IR" sz="2800" b="1" dirty="0" smtClean="0">
                <a:solidFill>
                  <a:srgbClr val="FF0000"/>
                </a:solidFill>
                <a:cs typeface="B Lotus" pitchFamily="2" charset="-78"/>
              </a:rPr>
              <a:t>واژگان کلیدی</a:t>
            </a:r>
          </a:p>
          <a:p>
            <a:pPr>
              <a:buNone/>
            </a:pPr>
            <a:r>
              <a:rPr lang="fa-IR" sz="2000" b="1" dirty="0" smtClean="0">
                <a:solidFill>
                  <a:srgbClr val="FF0000"/>
                </a:solidFill>
                <a:cs typeface="B Lotus" pitchFamily="2" charset="-78"/>
              </a:rPr>
              <a:t>2-3-5)</a:t>
            </a:r>
            <a:r>
              <a:rPr lang="fa-IR" sz="3000" b="1" dirty="0" smtClean="0">
                <a:solidFill>
                  <a:srgbClr val="FF0000"/>
                </a:solidFill>
                <a:cs typeface="B Lotus" pitchFamily="2" charset="-78"/>
              </a:rPr>
              <a:t>مقدمه</a:t>
            </a:r>
          </a:p>
          <a:p>
            <a:pPr>
              <a:buNone/>
            </a:pPr>
            <a:r>
              <a:rPr lang="fa-IR" sz="2000" b="1" dirty="0" smtClean="0">
                <a:solidFill>
                  <a:srgbClr val="FF0000"/>
                </a:solidFill>
                <a:cs typeface="B Lotus" pitchFamily="2" charset="-78"/>
              </a:rPr>
              <a:t>2-3-6)</a:t>
            </a:r>
            <a:r>
              <a:rPr lang="fa-IR" sz="3000" b="1" dirty="0" smtClean="0">
                <a:solidFill>
                  <a:srgbClr val="FF0000"/>
                </a:solidFill>
                <a:cs typeface="B Lotus" pitchFamily="2" charset="-78"/>
              </a:rPr>
              <a:t>روش</a:t>
            </a:r>
          </a:p>
          <a:p>
            <a:pPr>
              <a:buNone/>
            </a:pPr>
            <a:r>
              <a:rPr lang="fa-IR" sz="2000" b="1" dirty="0" smtClean="0">
                <a:solidFill>
                  <a:srgbClr val="FF0000"/>
                </a:solidFill>
                <a:cs typeface="B Lotus" pitchFamily="2" charset="-78"/>
              </a:rPr>
              <a:t>2-3-7)</a:t>
            </a:r>
            <a:r>
              <a:rPr lang="fa-IR" sz="3000" b="1" dirty="0" smtClean="0">
                <a:solidFill>
                  <a:srgbClr val="FF0000"/>
                </a:solidFill>
                <a:cs typeface="B Lotus" pitchFamily="2" charset="-78"/>
              </a:rPr>
              <a:t>نتایج</a:t>
            </a:r>
          </a:p>
          <a:p>
            <a:pPr>
              <a:buNone/>
            </a:pPr>
            <a:r>
              <a:rPr lang="fa-IR" sz="2000" b="1" dirty="0" smtClean="0">
                <a:solidFill>
                  <a:srgbClr val="FF0000"/>
                </a:solidFill>
                <a:cs typeface="B Lotus" pitchFamily="2" charset="-78"/>
              </a:rPr>
              <a:t>2-3-8)</a:t>
            </a:r>
            <a:r>
              <a:rPr lang="fa-IR" sz="3000" b="1" dirty="0" smtClean="0">
                <a:solidFill>
                  <a:srgbClr val="FF0000"/>
                </a:solidFill>
                <a:cs typeface="B Lotus" pitchFamily="2" charset="-78"/>
              </a:rPr>
              <a:t>بحث وتفسیر</a:t>
            </a:r>
          </a:p>
          <a:p>
            <a:pPr>
              <a:buNone/>
            </a:pPr>
            <a:r>
              <a:rPr lang="fa-IR" sz="2000" b="1" dirty="0" smtClean="0">
                <a:solidFill>
                  <a:srgbClr val="FF0000"/>
                </a:solidFill>
                <a:cs typeface="B Lotus" pitchFamily="2" charset="-78"/>
              </a:rPr>
              <a:t>2-3-9)</a:t>
            </a:r>
            <a:r>
              <a:rPr lang="fa-IR" sz="3000" b="1" dirty="0" smtClean="0">
                <a:solidFill>
                  <a:srgbClr val="FF0000"/>
                </a:solidFill>
                <a:cs typeface="B Lotus" pitchFamily="2" charset="-78"/>
              </a:rPr>
              <a:t>ارجاعات</a:t>
            </a:r>
          </a:p>
          <a:p>
            <a:pPr>
              <a:buNone/>
            </a:pPr>
            <a:r>
              <a:rPr lang="fa-IR" sz="2000" b="1" dirty="0" smtClean="0">
                <a:solidFill>
                  <a:srgbClr val="FF0000"/>
                </a:solidFill>
                <a:cs typeface="B Lotus" pitchFamily="2" charset="-78"/>
              </a:rPr>
              <a:t>2-3-10)</a:t>
            </a:r>
            <a:r>
              <a:rPr lang="fa-IR" sz="3000" b="1" dirty="0" smtClean="0">
                <a:solidFill>
                  <a:srgbClr val="FF0000"/>
                </a:solidFill>
                <a:cs typeface="B Lotus" pitchFamily="2" charset="-78"/>
              </a:rPr>
              <a:t>منابع</a:t>
            </a:r>
          </a:p>
          <a:p>
            <a:pPr>
              <a:buNone/>
            </a:pP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5771728"/>
          </a:xfrm>
        </p:spPr>
        <p:txBody>
          <a:bodyPr>
            <a:normAutofit/>
          </a:bodyPr>
          <a:lstStyle/>
          <a:p>
            <a:pPr>
              <a:buNone/>
            </a:pPr>
            <a:r>
              <a:rPr lang="fa-IR" sz="2400" b="1" dirty="0" smtClean="0">
                <a:cs typeface="B Lotus" pitchFamily="2" charset="-78"/>
              </a:rPr>
              <a:t>2-4)</a:t>
            </a:r>
            <a:r>
              <a:rPr lang="fa-IR" sz="4000" b="1" dirty="0" smtClean="0">
                <a:cs typeface="B Lotus" pitchFamily="2" charset="-78"/>
              </a:rPr>
              <a:t>ساختارمقاله مبتنی برپژوهش توصیفی(کتابخانه ای):</a:t>
            </a:r>
          </a:p>
          <a:p>
            <a:pPr>
              <a:buNone/>
            </a:pPr>
            <a:r>
              <a:rPr lang="fa-IR" sz="2000" b="1" dirty="0" smtClean="0">
                <a:solidFill>
                  <a:srgbClr val="FF0000"/>
                </a:solidFill>
                <a:cs typeface="B Lotus" pitchFamily="2" charset="-78"/>
              </a:rPr>
              <a:t>2-4-1)</a:t>
            </a:r>
            <a:r>
              <a:rPr lang="fa-IR" sz="2800" b="1" dirty="0" smtClean="0">
                <a:solidFill>
                  <a:srgbClr val="FF0000"/>
                </a:solidFill>
                <a:cs typeface="B Lotus" pitchFamily="2" charset="-78"/>
              </a:rPr>
              <a:t>عنوان</a:t>
            </a:r>
          </a:p>
          <a:p>
            <a:pPr>
              <a:buNone/>
            </a:pPr>
            <a:r>
              <a:rPr lang="fa-IR" sz="2000" b="1" dirty="0" smtClean="0">
                <a:solidFill>
                  <a:srgbClr val="FF0000"/>
                </a:solidFill>
                <a:cs typeface="B Lotus" pitchFamily="2" charset="-78"/>
              </a:rPr>
              <a:t>2-4-2)</a:t>
            </a:r>
            <a:r>
              <a:rPr lang="fa-IR" sz="2800" b="1" dirty="0" smtClean="0">
                <a:solidFill>
                  <a:srgbClr val="FF0000"/>
                </a:solidFill>
                <a:cs typeface="B Lotus" pitchFamily="2" charset="-78"/>
              </a:rPr>
              <a:t>چکیده</a:t>
            </a:r>
          </a:p>
          <a:p>
            <a:pPr>
              <a:buNone/>
            </a:pPr>
            <a:r>
              <a:rPr lang="fa-IR" sz="2000" b="1" dirty="0" smtClean="0">
                <a:solidFill>
                  <a:srgbClr val="FF0000"/>
                </a:solidFill>
                <a:cs typeface="B Lotus" pitchFamily="2" charset="-78"/>
              </a:rPr>
              <a:t>2-4-3)</a:t>
            </a:r>
            <a:r>
              <a:rPr lang="fa-IR" sz="2800" b="1" dirty="0" smtClean="0">
                <a:solidFill>
                  <a:srgbClr val="FF0000"/>
                </a:solidFill>
                <a:cs typeface="B Lotus" pitchFamily="2" charset="-78"/>
              </a:rPr>
              <a:t>مقدمه</a:t>
            </a:r>
          </a:p>
          <a:p>
            <a:pPr>
              <a:buNone/>
            </a:pPr>
            <a:r>
              <a:rPr lang="fa-IR" sz="2000" b="1" dirty="0" smtClean="0">
                <a:solidFill>
                  <a:srgbClr val="FF0000"/>
                </a:solidFill>
                <a:cs typeface="B Lotus" pitchFamily="2" charset="-78"/>
              </a:rPr>
              <a:t>2-4-4)</a:t>
            </a:r>
            <a:r>
              <a:rPr lang="fa-IR" sz="2800" b="1" dirty="0" smtClean="0">
                <a:solidFill>
                  <a:srgbClr val="FF0000"/>
                </a:solidFill>
                <a:cs typeface="B Lotus" pitchFamily="2" charset="-78"/>
              </a:rPr>
              <a:t>متن(طرح بحث)</a:t>
            </a:r>
          </a:p>
          <a:p>
            <a:pPr>
              <a:buNone/>
            </a:pPr>
            <a:r>
              <a:rPr lang="fa-IR" sz="2000" b="1" dirty="0" smtClean="0">
                <a:solidFill>
                  <a:srgbClr val="FF0000"/>
                </a:solidFill>
                <a:cs typeface="B Lotus" pitchFamily="2" charset="-78"/>
              </a:rPr>
              <a:t>2-4-5)</a:t>
            </a:r>
            <a:r>
              <a:rPr lang="fa-IR" sz="2800" b="1" dirty="0" smtClean="0">
                <a:solidFill>
                  <a:srgbClr val="FF0000"/>
                </a:solidFill>
                <a:cs typeface="B Lotus" pitchFamily="2" charset="-78"/>
              </a:rPr>
              <a:t>نتیجه</a:t>
            </a:r>
          </a:p>
          <a:p>
            <a:pPr>
              <a:buNone/>
            </a:pPr>
            <a:r>
              <a:rPr lang="fa-IR" sz="2000" b="1" dirty="0" smtClean="0">
                <a:solidFill>
                  <a:srgbClr val="FF0000"/>
                </a:solidFill>
                <a:cs typeface="B Lotus" pitchFamily="2" charset="-78"/>
              </a:rPr>
              <a:t>2-4-6)</a:t>
            </a:r>
            <a:r>
              <a:rPr lang="fa-IR" sz="2800" b="1" dirty="0" smtClean="0">
                <a:solidFill>
                  <a:srgbClr val="FF0000"/>
                </a:solidFill>
                <a:cs typeface="B Lotus" pitchFamily="2" charset="-78"/>
              </a:rPr>
              <a:t>ارجاعات</a:t>
            </a:r>
            <a:endParaRPr lang="fa-IR" sz="2800"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6597352"/>
          </a:xfrm>
        </p:spPr>
        <p:txBody>
          <a:bodyPr>
            <a:normAutofit/>
          </a:bodyPr>
          <a:lstStyle/>
          <a:p>
            <a:pPr>
              <a:buNone/>
            </a:pPr>
            <a:r>
              <a:rPr lang="fa-IR" sz="2800" dirty="0" smtClean="0">
                <a:cs typeface="B Lotus" pitchFamily="2" charset="-78"/>
              </a:rPr>
              <a:t>2-5)</a:t>
            </a:r>
            <a:r>
              <a:rPr lang="fa-IR" sz="4000" b="1" dirty="0" smtClean="0">
                <a:cs typeface="B Lotus" pitchFamily="2" charset="-78"/>
              </a:rPr>
              <a:t>تعریف هریک ازعناوینِ ساختارمقاله</a:t>
            </a:r>
            <a:r>
              <a:rPr lang="fa-IR" sz="4000" dirty="0" smtClean="0">
                <a:cs typeface="B Lotus" pitchFamily="2" charset="-78"/>
              </a:rPr>
              <a:t>:</a:t>
            </a:r>
          </a:p>
          <a:p>
            <a:pPr>
              <a:buNone/>
            </a:pPr>
            <a:r>
              <a:rPr lang="fa-IR" sz="2000" b="1" dirty="0" smtClean="0">
                <a:solidFill>
                  <a:srgbClr val="FF0000"/>
                </a:solidFill>
                <a:cs typeface="B Lotus" pitchFamily="2" charset="-78"/>
              </a:rPr>
              <a:t>2-5-1)</a:t>
            </a:r>
            <a:r>
              <a:rPr lang="fa-IR" sz="3000" b="1" dirty="0" smtClean="0">
                <a:solidFill>
                  <a:srgbClr val="FF0000"/>
                </a:solidFill>
                <a:cs typeface="B Lotus" pitchFamily="2" charset="-78"/>
              </a:rPr>
              <a:t>عنوان</a:t>
            </a:r>
            <a:r>
              <a:rPr lang="fa-IR" sz="3000" b="1" dirty="0" smtClean="0">
                <a:cs typeface="B Lotus" pitchFamily="2" charset="-78"/>
              </a:rPr>
              <a:t>، تصویر اجمالی‌ محتوا باشد.</a:t>
            </a:r>
          </a:p>
          <a:p>
            <a:pPr>
              <a:buNone/>
            </a:pPr>
            <a:r>
              <a:rPr lang="fa-IR" sz="2000" b="1" dirty="0" smtClean="0">
                <a:solidFill>
                  <a:srgbClr val="FF0000"/>
                </a:solidFill>
                <a:cs typeface="B Lotus" pitchFamily="2" charset="-78"/>
              </a:rPr>
              <a:t>2-5-2)</a:t>
            </a:r>
            <a:r>
              <a:rPr lang="fa-IR" sz="3000" b="1" dirty="0" smtClean="0">
                <a:solidFill>
                  <a:srgbClr val="FF0000"/>
                </a:solidFill>
                <a:cs typeface="B Lotus" pitchFamily="2" charset="-78"/>
              </a:rPr>
              <a:t>چکیده</a:t>
            </a:r>
            <a:r>
              <a:rPr lang="fa-IR" sz="3000" b="1" dirty="0" smtClean="0">
                <a:cs typeface="B Lotus" pitchFamily="2" charset="-78"/>
              </a:rPr>
              <a:t>، بر پیشانی مقاله چارچوبه و محورهای اصلی مقاله را روشن کند.</a:t>
            </a:r>
          </a:p>
          <a:p>
            <a:pPr>
              <a:buNone/>
            </a:pPr>
            <a:r>
              <a:rPr lang="fa-IR" sz="2800" b="1" dirty="0" smtClean="0">
                <a:cs typeface="B Lotus" pitchFamily="2" charset="-78"/>
              </a:rPr>
              <a:t> </a:t>
            </a:r>
            <a:r>
              <a:rPr lang="fa-IR" sz="2000" b="1" dirty="0" smtClean="0">
                <a:solidFill>
                  <a:srgbClr val="FF0000"/>
                </a:solidFill>
                <a:cs typeface="B Lotus" pitchFamily="2" charset="-78"/>
              </a:rPr>
              <a:t>2-5-3)</a:t>
            </a:r>
            <a:r>
              <a:rPr lang="fa-IR" sz="3000" b="1" dirty="0" smtClean="0">
                <a:solidFill>
                  <a:srgbClr val="FF0000"/>
                </a:solidFill>
                <a:cs typeface="B Lotus" pitchFamily="2" charset="-78"/>
              </a:rPr>
              <a:t>کلید واژه</a:t>
            </a:r>
            <a:r>
              <a:rPr lang="fa-IR" sz="3000" b="1" dirty="0" smtClean="0">
                <a:cs typeface="B Lotus" pitchFamily="2" charset="-78"/>
              </a:rPr>
              <a:t>، سرنخ‌ها را برای خوانندگان و پژوهشگران نمایان کند.</a:t>
            </a:r>
          </a:p>
          <a:p>
            <a:pPr>
              <a:buNone/>
            </a:pPr>
            <a:r>
              <a:rPr lang="fa-IR" sz="2000" b="1" dirty="0" smtClean="0">
                <a:solidFill>
                  <a:srgbClr val="FF0000"/>
                </a:solidFill>
                <a:cs typeface="B Lotus" pitchFamily="2" charset="-78"/>
              </a:rPr>
              <a:t>2-5-4)</a:t>
            </a:r>
            <a:r>
              <a:rPr lang="fa-IR" sz="3000" b="1" dirty="0" smtClean="0">
                <a:solidFill>
                  <a:srgbClr val="FF0000"/>
                </a:solidFill>
                <a:cs typeface="B Lotus" pitchFamily="2" charset="-78"/>
              </a:rPr>
              <a:t>مقدمه</a:t>
            </a:r>
            <a:r>
              <a:rPr lang="fa-IR" sz="3000" b="1" dirty="0" smtClean="0">
                <a:cs typeface="B Lotus" pitchFamily="2" charset="-78"/>
              </a:rPr>
              <a:t>،</a:t>
            </a:r>
            <a:r>
              <a:rPr lang="ar-SA" sz="3000" b="1" dirty="0" smtClean="0">
                <a:latin typeface="Lucida Console" pitchFamily="49" charset="0"/>
                <a:cs typeface="B Lotus" pitchFamily="2" charset="-78"/>
              </a:rPr>
              <a:t> </a:t>
            </a:r>
            <a:r>
              <a:rPr lang="fa-IR" sz="3000" b="1" dirty="0" smtClean="0">
                <a:solidFill>
                  <a:schemeClr val="tx1"/>
                </a:solidFill>
                <a:latin typeface="Lucida Console" pitchFamily="49" charset="0"/>
                <a:cs typeface="B Lotus" pitchFamily="2" charset="-78"/>
              </a:rPr>
              <a:t>شامل</a:t>
            </a:r>
            <a:r>
              <a:rPr lang="ar-SA" sz="3000" b="1" dirty="0" smtClean="0">
                <a:latin typeface="Lucida Console" pitchFamily="49" charset="0"/>
                <a:cs typeface="B Lotus" pitchFamily="2" charset="-78"/>
              </a:rPr>
              <a:t> بيان مسئله ، اطلاعات زمينه اي ، تحليل مسئله ، مرروبررسي </a:t>
            </a:r>
            <a:r>
              <a:rPr lang="fa-IR" sz="3000" b="1" dirty="0" smtClean="0">
                <a:latin typeface="Lucida Console" pitchFamily="49" charset="0"/>
                <a:cs typeface="B Lotus" pitchFamily="2" charset="-78"/>
              </a:rPr>
              <a:t>ه</a:t>
            </a:r>
            <a:r>
              <a:rPr lang="ar-SA" sz="3000" b="1" dirty="0" smtClean="0">
                <a:latin typeface="Lucida Console" pitchFamily="49" charset="0"/>
                <a:cs typeface="B Lotus" pitchFamily="2" charset="-78"/>
              </a:rPr>
              <a:t>اي قبلي </a:t>
            </a:r>
            <a:r>
              <a:rPr lang="fa-IR" sz="3000" b="1" dirty="0" smtClean="0">
                <a:latin typeface="Lucida Console" pitchFamily="49" charset="0"/>
                <a:cs typeface="B Lotus" pitchFamily="2" charset="-78"/>
              </a:rPr>
              <a:t>و</a:t>
            </a:r>
            <a:r>
              <a:rPr lang="ar-SA" sz="3000" b="1" dirty="0" smtClean="0">
                <a:latin typeface="Lucida Console" pitchFamily="49" charset="0"/>
                <a:cs typeface="B Lotus" pitchFamily="2" charset="-78"/>
              </a:rPr>
              <a:t> اهداف</a:t>
            </a:r>
            <a:endParaRPr lang="fa-IR" sz="3000" b="1" dirty="0" smtClean="0">
              <a:cs typeface="B Lotus" pitchFamily="2" charset="-78"/>
            </a:endParaRPr>
          </a:p>
          <a:p>
            <a:pPr>
              <a:buNone/>
            </a:pPr>
            <a:r>
              <a:rPr lang="fa-IR" sz="2000" b="1" dirty="0" smtClean="0">
                <a:solidFill>
                  <a:srgbClr val="FF0000"/>
                </a:solidFill>
                <a:cs typeface="B Lotus" pitchFamily="2" charset="-78"/>
              </a:rPr>
              <a:t>2-5-5)</a:t>
            </a:r>
            <a:r>
              <a:rPr lang="fa-IR" sz="3000" b="1" dirty="0" smtClean="0">
                <a:solidFill>
                  <a:srgbClr val="FF0000"/>
                </a:solidFill>
                <a:cs typeface="B Lotus" pitchFamily="2" charset="-78"/>
              </a:rPr>
              <a:t>متن،</a:t>
            </a:r>
            <a:r>
              <a:rPr lang="fa-IR" sz="3000" b="1" dirty="0" smtClean="0">
                <a:solidFill>
                  <a:schemeClr val="tx1"/>
                </a:solidFill>
                <a:cs typeface="B Lotus" pitchFamily="2" charset="-78"/>
              </a:rPr>
              <a:t> متشکل چندبنداست که مطالب وبحث اصلی را درخودجای داده است، ونویسنده</a:t>
            </a:r>
            <a:r>
              <a:rPr lang="fa-IR" sz="3000" b="1" dirty="0" smtClean="0">
                <a:cs typeface="B Lotus" pitchFamily="2" charset="-78"/>
              </a:rPr>
              <a:t> ذهن</a:t>
            </a:r>
            <a:r>
              <a:rPr lang="fa-IR" sz="3000" b="1" dirty="0" smtClean="0">
                <a:solidFill>
                  <a:srgbClr val="FF0000"/>
                </a:solidFill>
                <a:cs typeface="B Lotus" pitchFamily="2" charset="-78"/>
              </a:rPr>
              <a:t> </a:t>
            </a:r>
            <a:r>
              <a:rPr lang="fa-IR" sz="3000" b="1" dirty="0" smtClean="0">
                <a:cs typeface="B Lotus" pitchFamily="2" charset="-78"/>
              </a:rPr>
              <a:t>خواننده را به تدریج و با شیبی منطقی به فهم ابعاد و اضلاع موضوع رهنمون می شود</a:t>
            </a:r>
            <a:r>
              <a:rPr lang="fa-IR" sz="3000" dirty="0" smtClean="0">
                <a:cs typeface="B Lotus" pitchFamily="2" charset="-78"/>
              </a:rPr>
              <a:t>.</a:t>
            </a:r>
          </a:p>
          <a:p>
            <a:pPr>
              <a:buNone/>
            </a:pPr>
            <a:r>
              <a:rPr lang="fa-IR" sz="2000" b="1" dirty="0" smtClean="0">
                <a:solidFill>
                  <a:srgbClr val="FF0000"/>
                </a:solidFill>
                <a:cs typeface="B Lotus" pitchFamily="2" charset="-78"/>
              </a:rPr>
              <a:t>2-5-6)</a:t>
            </a:r>
            <a:r>
              <a:rPr lang="fa-IR" sz="3000" b="1" dirty="0" smtClean="0">
                <a:solidFill>
                  <a:srgbClr val="FF0000"/>
                </a:solidFill>
                <a:cs typeface="B Lotus" pitchFamily="2" charset="-78"/>
              </a:rPr>
              <a:t>نتیجه، </a:t>
            </a:r>
            <a:r>
              <a:rPr lang="fa-IR" sz="3000" b="1" dirty="0" smtClean="0">
                <a:cs typeface="B Lotus" pitchFamily="2" charset="-78"/>
              </a:rPr>
              <a:t>جمع بندی روشن، ازایده های اصلی نویسنده است که باعث اطمینان واقناع خواننده شود.</a:t>
            </a:r>
          </a:p>
          <a:p>
            <a:pPr>
              <a:buNone/>
            </a:pPr>
            <a:endParaRPr lang="fa-IR" dirty="0">
              <a:cs typeface="B Lotus"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2"/>
          <p:cNvPicPr>
            <a:picLocks noGrp="1" noChangeAspect="1" noChangeArrowheads="1"/>
          </p:cNvPicPr>
          <p:nvPr>
            <p:ph idx="1"/>
          </p:nvPr>
        </p:nvPicPr>
        <p:blipFill>
          <a:blip r:embed="rId2" cstate="print"/>
          <a:srcRect/>
          <a:stretch>
            <a:fillRect/>
          </a:stretch>
        </p:blipFill>
        <p:spPr>
          <a:xfrm>
            <a:off x="0" y="-34925"/>
            <a:ext cx="9144000" cy="6858000"/>
          </a:xfrm>
          <a:noFill/>
        </p:spPr>
      </p:pic>
      <p:sp>
        <p:nvSpPr>
          <p:cNvPr id="5123" name="Slide Number Placeholder 3"/>
          <p:cNvSpPr>
            <a:spLocks noGrp="1"/>
          </p:cNvSpPr>
          <p:nvPr>
            <p:ph type="sldNum" sz="quarter" idx="12"/>
          </p:nvPr>
        </p:nvSpPr>
        <p:spPr>
          <a:noFill/>
        </p:spPr>
        <p:txBody>
          <a:bodyPr/>
          <a:lstStyle/>
          <a:p>
            <a:fld id="{E8296F8B-B8D4-40C2-A555-36B831AD2F7C}" type="slidenum">
              <a:rPr lang="ar-SA" smtClean="0"/>
              <a:pPr/>
              <a:t>2</a:t>
            </a:fld>
            <a:endParaRPr lang="en-US" smtClean="0"/>
          </a:p>
        </p:txBody>
      </p:sp>
      <p:sp>
        <p:nvSpPr>
          <p:cNvPr id="6" name="Rectangle 5"/>
          <p:cNvSpPr/>
          <p:nvPr/>
        </p:nvSpPr>
        <p:spPr>
          <a:xfrm>
            <a:off x="323528" y="332656"/>
            <a:ext cx="8424936" cy="4401205"/>
          </a:xfrm>
          <a:prstGeom prst="rect">
            <a:avLst/>
          </a:prstGeom>
        </p:spPr>
        <p:txBody>
          <a:bodyPr wrap="square">
            <a:spAutoFit/>
          </a:bodyPr>
          <a:lstStyle/>
          <a:p>
            <a:pPr>
              <a:defRPr/>
            </a:pPr>
            <a:endParaRPr lang="fa-IR" sz="4000" b="1" dirty="0" smtClean="0">
              <a:latin typeface="0 Davat"/>
              <a:cs typeface="B Lotus" pitchFamily="2" charset="-78"/>
            </a:endParaRPr>
          </a:p>
          <a:p>
            <a:pPr>
              <a:defRPr/>
            </a:pPr>
            <a:endParaRPr lang="fa-IR" sz="4000" b="1" dirty="0" smtClean="0">
              <a:latin typeface="0 Davat"/>
              <a:cs typeface="B Lotus" pitchFamily="2" charset="-78"/>
            </a:endParaRPr>
          </a:p>
          <a:p>
            <a:pPr>
              <a:defRPr/>
            </a:pPr>
            <a:r>
              <a:rPr lang="fa-IR" sz="4000" b="1" dirty="0" smtClean="0">
                <a:latin typeface="0 Davat"/>
                <a:cs typeface="B Lotus" pitchFamily="2" charset="-78"/>
              </a:rPr>
              <a:t>       زبان وشیوه ی نگارش علمی </a:t>
            </a:r>
          </a:p>
          <a:p>
            <a:pPr>
              <a:defRPr/>
            </a:pPr>
            <a:r>
              <a:rPr lang="fa-IR" sz="4000" b="1" dirty="0" smtClean="0">
                <a:latin typeface="0 Davat"/>
                <a:cs typeface="B Lotus" pitchFamily="2" charset="-78"/>
              </a:rPr>
              <a:t>   </a:t>
            </a:r>
          </a:p>
          <a:p>
            <a:pPr>
              <a:defRPr/>
            </a:pPr>
            <a:r>
              <a:rPr lang="fa-IR" sz="4000" b="1" dirty="0" smtClean="0">
                <a:latin typeface="0 Davat"/>
                <a:cs typeface="B Lotus" pitchFamily="2" charset="-78"/>
              </a:rPr>
              <a:t>       دکترحاتم زندی</a:t>
            </a:r>
          </a:p>
          <a:p>
            <a:pPr>
              <a:defRPr/>
            </a:pPr>
            <a:endParaRPr lang="fa-IR" sz="4000" b="1" dirty="0" smtClean="0">
              <a:latin typeface="0 Davat"/>
              <a:cs typeface="B Lotus" pitchFamily="2" charset="-78"/>
            </a:endParaRPr>
          </a:p>
          <a:p>
            <a:pPr>
              <a:defRPr/>
            </a:pPr>
            <a:r>
              <a:rPr lang="fa-IR" sz="4000" b="1" dirty="0" smtClean="0">
                <a:latin typeface="0 Davat"/>
                <a:cs typeface="B Lotus" pitchFamily="2" charset="-78"/>
              </a:rPr>
              <a:t>       مدرّس دانشگاه فرهنگیان</a:t>
            </a:r>
            <a:endParaRPr lang="fa-IR" sz="4000" b="1" dirty="0">
              <a:latin typeface="0 Davat"/>
              <a:cs typeface="B Lotus"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5"/>
            <a:ext cx="8229600" cy="357187"/>
          </a:xfrm>
        </p:spPr>
        <p:txBody>
          <a:bodyPr>
            <a:normAutofit fontScale="90000"/>
          </a:bodyPr>
          <a:lstStyle/>
          <a:p>
            <a:pPr>
              <a:defRPr/>
            </a:pPr>
            <a:endParaRPr lang="fa-IR" dirty="0"/>
          </a:p>
        </p:txBody>
      </p:sp>
      <p:sp>
        <p:nvSpPr>
          <p:cNvPr id="33795" name="Slide Number Placeholder 3"/>
          <p:cNvSpPr>
            <a:spLocks noGrp="1"/>
          </p:cNvSpPr>
          <p:nvPr>
            <p:ph type="sldNum" sz="quarter" idx="11"/>
          </p:nvPr>
        </p:nvSpPr>
        <p:spPr>
          <a:noFill/>
        </p:spPr>
        <p:txBody>
          <a:bodyPr/>
          <a:lstStyle/>
          <a:p>
            <a:fld id="{29C25BE5-B71B-4B99-B78A-E1C79F172334}" type="slidenum">
              <a:rPr lang="ar-SA" smtClean="0"/>
              <a:pPr/>
              <a:t>20</a:t>
            </a:fld>
            <a:endParaRPr lang="en-US" smtClean="0"/>
          </a:p>
        </p:txBody>
      </p:sp>
      <p:pic>
        <p:nvPicPr>
          <p:cNvPr id="33796" name="Content Placeholder 4" descr="http://www.iranianuk.com/uk87/pic46/2850262.jpg"/>
          <p:cNvPicPr>
            <a:picLocks noGrp="1"/>
          </p:cNvPicPr>
          <p:nvPr>
            <p:ph idx="1"/>
          </p:nvPr>
        </p:nvPicPr>
        <p:blipFill>
          <a:blip r:embed="rId2" cstate="print"/>
          <a:srcRect/>
          <a:stretch>
            <a:fillRect/>
          </a:stretch>
        </p:blipFill>
        <p:spPr>
          <a:xfrm>
            <a:off x="0" y="0"/>
            <a:ext cx="9144000" cy="6858000"/>
          </a:xfrm>
        </p:spPr>
      </p:pic>
      <p:pic>
        <p:nvPicPr>
          <p:cNvPr id="33797" name="yui_3_2_0_1_13222842829972149" descr="http://www.iranianuk.com/uk87/pic46/803127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smtClean="0"/>
          </a:p>
          <a:p>
            <a:endParaRPr lang="fa-IR" dirty="0" smtClean="0"/>
          </a:p>
          <a:p>
            <a:pPr>
              <a:buNone/>
            </a:pPr>
            <a:r>
              <a:rPr lang="fa-IR" dirty="0" smtClean="0"/>
              <a:t>                   </a:t>
            </a:r>
            <a:r>
              <a:rPr lang="fa-IR" b="1" dirty="0" smtClean="0">
                <a:cs typeface="B Lotus" pitchFamily="2" charset="-78"/>
              </a:rPr>
              <a:t>3) </a:t>
            </a:r>
            <a:r>
              <a:rPr lang="fa-IR" sz="5400" b="1" dirty="0" smtClean="0">
                <a:cs typeface="B Lotus" pitchFamily="2" charset="-78"/>
              </a:rPr>
              <a:t>نشانه های نگارشی</a:t>
            </a:r>
            <a:endParaRPr lang="fa-IR" sz="5400" b="1" dirty="0">
              <a:cs typeface="B Lotus"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fa-IR" sz="3600" dirty="0" smtClean="0">
                <a:cs typeface="B Lotus" pitchFamily="2" charset="-78"/>
              </a:rPr>
              <a:t>    </a:t>
            </a:r>
            <a:r>
              <a:rPr lang="fa-IR" sz="3600" b="1" dirty="0" smtClean="0">
                <a:cs typeface="B Lotus" pitchFamily="2" charset="-78"/>
              </a:rPr>
              <a:t> </a:t>
            </a:r>
            <a:r>
              <a:rPr lang="fa-IR" sz="3600" b="1" dirty="0" smtClean="0">
                <a:solidFill>
                  <a:srgbClr val="FF0000"/>
                </a:solidFill>
                <a:cs typeface="B Lotus" pitchFamily="2" charset="-78"/>
              </a:rPr>
              <a:t>  نشانه های نگارشی</a:t>
            </a:r>
            <a:r>
              <a:rPr lang="fa-IR" sz="3600" b="1" dirty="0" smtClean="0">
                <a:cs typeface="B Lotus" pitchFamily="2" charset="-78"/>
              </a:rPr>
              <a:t>، خواندن درست ودرک مطالب متن را آسان وبرخی ابهام ها وخطاهای نوشتار رابرطرف می کند؛ نواهای گفتاربه ویژه آهنگ، لحن، مکث وتداوم رانشان می دهد. رابطه ی اجزای جمله رانیزآشکارمی کند</a:t>
            </a:r>
            <a:r>
              <a:rPr lang="fa-IR" sz="3600" dirty="0" smtClean="0">
                <a:cs typeface="B Lotus" pitchFamily="2" charset="-78"/>
              </a:rPr>
              <a:t>.</a:t>
            </a:r>
            <a:endParaRPr lang="fa-IR" sz="3600" dirty="0">
              <a:cs typeface="B Lotus"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5819477"/>
          </a:xfrm>
        </p:spPr>
        <p:txBody>
          <a:bodyPr/>
          <a:lstStyle/>
          <a:p>
            <a:pPr>
              <a:buNone/>
            </a:pPr>
            <a:r>
              <a:rPr lang="fa-IR" dirty="0" smtClean="0">
                <a:cs typeface="B Lotus" pitchFamily="2" charset="-78"/>
              </a:rPr>
              <a:t>             </a:t>
            </a:r>
            <a:r>
              <a:rPr lang="fa-IR" b="1" dirty="0" smtClean="0">
                <a:cs typeface="B Lotus" pitchFamily="2" charset="-78"/>
              </a:rPr>
              <a:t>جدول پرکاربردترین نشانه های نگارشی درمقاله</a:t>
            </a:r>
          </a:p>
        </p:txBody>
      </p:sp>
      <p:graphicFrame>
        <p:nvGraphicFramePr>
          <p:cNvPr id="6" name="Table 5"/>
          <p:cNvGraphicFramePr>
            <a:graphicFrameLocks noGrp="1"/>
          </p:cNvGraphicFramePr>
          <p:nvPr/>
        </p:nvGraphicFramePr>
        <p:xfrm>
          <a:off x="1133546" y="1173048"/>
          <a:ext cx="7449706" cy="5156200"/>
        </p:xfrm>
        <a:graphic>
          <a:graphicData uri="http://schemas.openxmlformats.org/drawingml/2006/table">
            <a:tbl>
              <a:tblPr rtl="1" firstRow="1" bandRow="1">
                <a:tableStyleId>{5C22544A-7EE6-4342-B048-85BDC9FD1C3A}</a:tableStyleId>
              </a:tblPr>
              <a:tblGrid>
                <a:gridCol w="1720062"/>
                <a:gridCol w="1353272"/>
                <a:gridCol w="4376372"/>
              </a:tblGrid>
              <a:tr h="370840">
                <a:tc>
                  <a:txBody>
                    <a:bodyPr/>
                    <a:lstStyle/>
                    <a:p>
                      <a:pPr rtl="1"/>
                      <a:r>
                        <a:rPr lang="fa-IR" dirty="0" smtClean="0">
                          <a:cs typeface="B Lotus" pitchFamily="2" charset="-78"/>
                        </a:rPr>
                        <a:t>نشانه</a:t>
                      </a:r>
                      <a:endParaRPr lang="fa-IR" dirty="0">
                        <a:cs typeface="B Lotus" pitchFamily="2" charset="-78"/>
                      </a:endParaRPr>
                    </a:p>
                  </a:txBody>
                  <a:tcPr/>
                </a:tc>
                <a:tc>
                  <a:txBody>
                    <a:bodyPr/>
                    <a:lstStyle/>
                    <a:p>
                      <a:pPr rtl="1"/>
                      <a:r>
                        <a:rPr lang="fa-IR" dirty="0" smtClean="0"/>
                        <a:t> </a:t>
                      </a:r>
                      <a:r>
                        <a:rPr lang="fa-IR" dirty="0" smtClean="0">
                          <a:cs typeface="B Lotus" pitchFamily="2" charset="-78"/>
                        </a:rPr>
                        <a:t>نام</a:t>
                      </a:r>
                      <a:r>
                        <a:rPr lang="fa-IR" baseline="0" dirty="0" smtClean="0">
                          <a:cs typeface="B Lotus" pitchFamily="2" charset="-78"/>
                        </a:rPr>
                        <a:t> فارسی</a:t>
                      </a:r>
                      <a:endParaRPr lang="fa-IR" dirty="0"/>
                    </a:p>
                  </a:txBody>
                  <a:tcPr/>
                </a:tc>
                <a:tc>
                  <a:txBody>
                    <a:bodyPr/>
                    <a:lstStyle/>
                    <a:p>
                      <a:pPr rtl="1"/>
                      <a:r>
                        <a:rPr lang="fa-IR" dirty="0" smtClean="0">
                          <a:cs typeface="B Lotus" pitchFamily="2" charset="-78"/>
                        </a:rPr>
                        <a:t>موارد کاربردی</a:t>
                      </a:r>
                      <a:endParaRPr lang="fa-IR" dirty="0">
                        <a:cs typeface="B Lotus" pitchFamily="2" charset="-78"/>
                      </a:endParaRPr>
                    </a:p>
                  </a:txBody>
                  <a:tcPr/>
                </a:tc>
              </a:tr>
              <a:tr h="370840">
                <a:tc>
                  <a:txBody>
                    <a:bodyPr/>
                    <a:lstStyle/>
                    <a:p>
                      <a:pPr rtl="1"/>
                      <a:r>
                        <a:rPr lang="fa-IR" b="1" dirty="0" smtClean="0">
                          <a:cs typeface="B Lotus" pitchFamily="2" charset="-78"/>
                        </a:rPr>
                        <a:t>        </a:t>
                      </a:r>
                    </a:p>
                    <a:p>
                      <a:pPr rtl="1"/>
                      <a:r>
                        <a:rPr lang="fa-IR" sz="2400" b="1" dirty="0" smtClean="0">
                          <a:cs typeface="B Lotus" pitchFamily="2" charset="-78"/>
                        </a:rPr>
                        <a:t>       </a:t>
                      </a:r>
                      <a:r>
                        <a:rPr lang="fa-IR" sz="3200" b="1" dirty="0" smtClean="0">
                          <a:cs typeface="B Lotus" pitchFamily="2" charset="-78"/>
                        </a:rPr>
                        <a:t>،</a:t>
                      </a:r>
                      <a:endParaRPr lang="fa-IR" sz="3200" b="1" dirty="0">
                        <a:cs typeface="B Lotus" pitchFamily="2" charset="-78"/>
                      </a:endParaRPr>
                    </a:p>
                  </a:txBody>
                  <a:tcPr/>
                </a:tc>
                <a:tc>
                  <a:txBody>
                    <a:bodyPr/>
                    <a:lstStyle/>
                    <a:p>
                      <a:pPr rtl="1"/>
                      <a:r>
                        <a:rPr lang="fa-IR" sz="2000" b="1" dirty="0" smtClean="0">
                          <a:cs typeface="B Lotus" pitchFamily="2" charset="-78"/>
                        </a:rPr>
                        <a:t>ویرگول/ کاما</a:t>
                      </a:r>
                      <a:endParaRPr lang="fa-IR" sz="2000" b="1" dirty="0">
                        <a:cs typeface="B Lotus" pitchFamily="2" charset="-78"/>
                      </a:endParaRPr>
                    </a:p>
                  </a:txBody>
                  <a:tcPr/>
                </a:tc>
                <a:tc>
                  <a:txBody>
                    <a:bodyPr/>
                    <a:lstStyle/>
                    <a:p>
                      <a:pPr rtl="1"/>
                      <a:r>
                        <a:rPr lang="fa-IR" b="1" dirty="0" smtClean="0">
                          <a:solidFill>
                            <a:srgbClr val="FF0000"/>
                          </a:solidFill>
                          <a:cs typeface="B Lotus" pitchFamily="2" charset="-78"/>
                        </a:rPr>
                        <a:t>جداکردن</a:t>
                      </a:r>
                      <a:r>
                        <a:rPr lang="fa-IR" b="1" baseline="0" dirty="0" smtClean="0">
                          <a:solidFill>
                            <a:srgbClr val="FF0000"/>
                          </a:solidFill>
                          <a:cs typeface="B Lotus" pitchFamily="2" charset="-78"/>
                        </a:rPr>
                        <a:t> قسمت های یک جمله</a:t>
                      </a:r>
                      <a:r>
                        <a:rPr lang="fa-IR" b="1" baseline="0" dirty="0" smtClean="0">
                          <a:cs typeface="B Lotus" pitchFamily="2" charset="-78"/>
                        </a:rPr>
                        <a:t>، جداسازی جمله پایه وپیرو، </a:t>
                      </a:r>
                      <a:r>
                        <a:rPr lang="fa-IR" b="1" baseline="0" dirty="0" smtClean="0">
                          <a:solidFill>
                            <a:srgbClr val="FF0000"/>
                          </a:solidFill>
                          <a:cs typeface="B Lotus" pitchFamily="2" charset="-78"/>
                        </a:rPr>
                        <a:t>دوطرف بدل</a:t>
                      </a:r>
                      <a:r>
                        <a:rPr lang="fa-IR" b="1" baseline="0" dirty="0" smtClean="0">
                          <a:cs typeface="B Lotus" pitchFamily="2" charset="-78"/>
                        </a:rPr>
                        <a:t>، به جای «واو»عطف، </a:t>
                      </a:r>
                      <a:r>
                        <a:rPr lang="fa-IR" b="1" baseline="0" dirty="0" smtClean="0">
                          <a:solidFill>
                            <a:srgbClr val="FF0000"/>
                          </a:solidFill>
                          <a:cs typeface="B Lotus" pitchFamily="2" charset="-78"/>
                        </a:rPr>
                        <a:t>جداسازی اجزای نشانی</a:t>
                      </a:r>
                      <a:r>
                        <a:rPr lang="fa-IR" b="1" baseline="0" dirty="0" smtClean="0">
                          <a:cs typeface="B Lotus" pitchFamily="2" charset="-78"/>
                        </a:rPr>
                        <a:t>، عطف معطوف.</a:t>
                      </a:r>
                      <a:endParaRPr lang="fa-IR" b="1" dirty="0">
                        <a:cs typeface="B Lotus" pitchFamily="2" charset="-78"/>
                      </a:endParaRPr>
                    </a:p>
                  </a:txBody>
                  <a:tcPr/>
                </a:tc>
              </a:tr>
              <a:tr h="370840">
                <a:tc>
                  <a:txBody>
                    <a:bodyPr/>
                    <a:lstStyle/>
                    <a:p>
                      <a:pPr algn="r" rtl="1"/>
                      <a:r>
                        <a:rPr lang="fa-IR" sz="3200" b="1" dirty="0" smtClean="0">
                          <a:solidFill>
                            <a:schemeClr val="tx1"/>
                          </a:solidFill>
                          <a:cs typeface="B Lotus" pitchFamily="2" charset="-78"/>
                        </a:rPr>
                        <a:t>      </a:t>
                      </a:r>
                      <a:r>
                        <a:rPr lang="fa-IR" sz="3200" b="1" baseline="0" dirty="0" smtClean="0">
                          <a:solidFill>
                            <a:schemeClr val="tx1"/>
                          </a:solidFill>
                          <a:cs typeface="B Lotus" pitchFamily="2" charset="-78"/>
                        </a:rPr>
                        <a:t>.</a:t>
                      </a:r>
                      <a:endParaRPr lang="fa-IR" sz="3200" b="1" dirty="0">
                        <a:solidFill>
                          <a:schemeClr val="tx1"/>
                        </a:solidFill>
                        <a:cs typeface="B Lotus" pitchFamily="2" charset="-78"/>
                      </a:endParaRPr>
                    </a:p>
                  </a:txBody>
                  <a:tcPr/>
                </a:tc>
                <a:tc>
                  <a:txBody>
                    <a:bodyPr/>
                    <a:lstStyle/>
                    <a:p>
                      <a:pPr algn="r" rtl="1"/>
                      <a:endParaRPr lang="fa-IR" sz="2000" b="1" dirty="0" smtClean="0">
                        <a:solidFill>
                          <a:schemeClr val="tx1"/>
                        </a:solidFill>
                        <a:cs typeface="B Lotus" pitchFamily="2" charset="-78"/>
                      </a:endParaRPr>
                    </a:p>
                    <a:p>
                      <a:pPr algn="r" rtl="1"/>
                      <a:r>
                        <a:rPr lang="fa-IR" sz="2000" b="1" dirty="0" smtClean="0">
                          <a:solidFill>
                            <a:schemeClr val="tx1"/>
                          </a:solidFill>
                          <a:cs typeface="B Lotus" pitchFamily="2" charset="-78"/>
                        </a:rPr>
                        <a:t>     نقطه</a:t>
                      </a:r>
                      <a:r>
                        <a:rPr lang="fa-IR" sz="2000" b="1" baseline="0" dirty="0" smtClean="0">
                          <a:solidFill>
                            <a:schemeClr val="tx1"/>
                          </a:solidFill>
                          <a:cs typeface="B Lotus" pitchFamily="2" charset="-78"/>
                        </a:rPr>
                        <a:t>       </a:t>
                      </a:r>
                      <a:endParaRPr lang="fa-IR" sz="2000" b="1" dirty="0">
                        <a:solidFill>
                          <a:schemeClr val="tx1"/>
                        </a:solidFill>
                        <a:cs typeface="B Lotus" pitchFamily="2" charset="-78"/>
                      </a:endParaRPr>
                    </a:p>
                  </a:txBody>
                  <a:tcPr/>
                </a:tc>
                <a:tc>
                  <a:txBody>
                    <a:bodyPr/>
                    <a:lstStyle/>
                    <a:p>
                      <a:pPr algn="r" rtl="1"/>
                      <a:r>
                        <a:rPr lang="fa-IR" sz="1800" b="1" dirty="0" smtClean="0">
                          <a:solidFill>
                            <a:srgbClr val="FF0000"/>
                          </a:solidFill>
                          <a:cs typeface="B Lotus" pitchFamily="2" charset="-78"/>
                        </a:rPr>
                        <a:t>پس</a:t>
                      </a:r>
                      <a:r>
                        <a:rPr lang="fa-IR" sz="1800" b="1" baseline="0" dirty="0" smtClean="0">
                          <a:solidFill>
                            <a:srgbClr val="FF0000"/>
                          </a:solidFill>
                          <a:cs typeface="B Lotus" pitchFamily="2" charset="-78"/>
                        </a:rPr>
                        <a:t> ازنشانه های اختصاری</a:t>
                      </a:r>
                      <a:r>
                        <a:rPr lang="fa-IR" sz="1800" b="1" baseline="0" dirty="0" smtClean="0">
                          <a:solidFill>
                            <a:schemeClr val="tx1"/>
                          </a:solidFill>
                          <a:cs typeface="B Lotus" pitchFamily="2" charset="-78"/>
                        </a:rPr>
                        <a:t>، بین بخش های مشخصات منابع، </a:t>
                      </a:r>
                      <a:r>
                        <a:rPr lang="fa-IR" sz="1800" b="1" baseline="0" dirty="0" smtClean="0">
                          <a:solidFill>
                            <a:srgbClr val="FF0000"/>
                          </a:solidFill>
                          <a:cs typeface="B Lotus" pitchFamily="2" charset="-78"/>
                        </a:rPr>
                        <a:t>نقطه پایان جمله بعدازگیومه</a:t>
                      </a:r>
                      <a:r>
                        <a:rPr lang="fa-IR" sz="1800" b="1" baseline="0" dirty="0" smtClean="0">
                          <a:solidFill>
                            <a:schemeClr val="tx1"/>
                          </a:solidFill>
                          <a:cs typeface="B Lotus" pitchFamily="2" charset="-78"/>
                        </a:rPr>
                        <a:t>، بعدازدوهلال درارجاع درون متنی.</a:t>
                      </a:r>
                      <a:endParaRPr lang="fa-IR" sz="1800" b="1" dirty="0">
                        <a:solidFill>
                          <a:schemeClr val="tx1"/>
                        </a:solidFill>
                        <a:cs typeface="B Lotus" pitchFamily="2" charset="-78"/>
                      </a:endParaRPr>
                    </a:p>
                  </a:txBody>
                  <a:tcPr/>
                </a:tc>
              </a:tr>
              <a:tr h="370840">
                <a:tc>
                  <a:txBody>
                    <a:bodyPr/>
                    <a:lstStyle/>
                    <a:p>
                      <a:pPr algn="r" rtl="1"/>
                      <a:r>
                        <a:rPr lang="fa-IR" sz="2400" b="1" baseline="0" dirty="0" smtClean="0">
                          <a:solidFill>
                            <a:schemeClr val="tx1"/>
                          </a:solidFill>
                        </a:rPr>
                        <a:t>       </a:t>
                      </a:r>
                      <a:r>
                        <a:rPr lang="fa-IR" sz="3200" b="1" baseline="0" dirty="0" smtClean="0">
                          <a:solidFill>
                            <a:schemeClr val="tx1"/>
                          </a:solidFill>
                          <a:cs typeface="B Lotus" pitchFamily="2" charset="-78"/>
                        </a:rPr>
                        <a:t>؛   </a:t>
                      </a:r>
                      <a:endParaRPr lang="fa-IR" sz="3200" b="1" dirty="0">
                        <a:solidFill>
                          <a:schemeClr val="tx1"/>
                        </a:solidFill>
                      </a:endParaRPr>
                    </a:p>
                  </a:txBody>
                  <a:tcPr/>
                </a:tc>
                <a:tc>
                  <a:txBody>
                    <a:bodyPr/>
                    <a:lstStyle/>
                    <a:p>
                      <a:pPr algn="r" rtl="1"/>
                      <a:r>
                        <a:rPr lang="fa-IR" sz="2000" b="1" dirty="0" smtClean="0">
                          <a:solidFill>
                            <a:schemeClr val="tx1"/>
                          </a:solidFill>
                          <a:cs typeface="B Lotus" pitchFamily="2" charset="-78"/>
                        </a:rPr>
                        <a:t>نقطه- ویرگول</a:t>
                      </a:r>
                      <a:endParaRPr lang="fa-IR" sz="2000" b="1" dirty="0">
                        <a:solidFill>
                          <a:schemeClr val="tx1"/>
                        </a:solidFill>
                        <a:cs typeface="B Lotus" pitchFamily="2" charset="-78"/>
                      </a:endParaRPr>
                    </a:p>
                  </a:txBody>
                  <a:tcPr/>
                </a:tc>
                <a:tc>
                  <a:txBody>
                    <a:bodyPr/>
                    <a:lstStyle/>
                    <a:p>
                      <a:pPr algn="r" rtl="1"/>
                      <a:r>
                        <a:rPr lang="fa-IR" sz="1800" b="1" dirty="0" smtClean="0">
                          <a:solidFill>
                            <a:srgbClr val="FF0000"/>
                          </a:solidFill>
                          <a:cs typeface="B Lotus" pitchFamily="2" charset="-78"/>
                        </a:rPr>
                        <a:t>بین دوجمله که باهم مرتبط اندولی بین شان حرف ربط </a:t>
                      </a:r>
                      <a:r>
                        <a:rPr lang="fa-IR" sz="1800" b="1" dirty="0" smtClean="0">
                          <a:solidFill>
                            <a:schemeClr val="tx1"/>
                          </a:solidFill>
                          <a:cs typeface="B Lotus" pitchFamily="2" charset="-78"/>
                        </a:rPr>
                        <a:t>نیست، پیش ازمثلاً</a:t>
                      </a:r>
                      <a:r>
                        <a:rPr lang="fa-IR" sz="1800" b="1" baseline="0" dirty="0" smtClean="0">
                          <a:solidFill>
                            <a:schemeClr val="tx1"/>
                          </a:solidFill>
                          <a:cs typeface="B Lotus" pitchFamily="2" charset="-78"/>
                        </a:rPr>
                        <a:t> ویعنی،</a:t>
                      </a:r>
                      <a:r>
                        <a:rPr lang="fa-IR" sz="1800" b="1" dirty="0" smtClean="0">
                          <a:solidFill>
                            <a:schemeClr val="tx1"/>
                          </a:solidFill>
                          <a:cs typeface="B Lotus" pitchFamily="2" charset="-78"/>
                        </a:rPr>
                        <a:t> </a:t>
                      </a:r>
                      <a:endParaRPr lang="fa-IR" sz="1800" b="1" dirty="0">
                        <a:solidFill>
                          <a:schemeClr val="tx1"/>
                        </a:solidFill>
                        <a:cs typeface="B Lotus" pitchFamily="2" charset="-78"/>
                      </a:endParaRPr>
                    </a:p>
                  </a:txBody>
                  <a:tcPr/>
                </a:tc>
              </a:tr>
              <a:tr h="424344">
                <a:tc>
                  <a:txBody>
                    <a:bodyPr/>
                    <a:lstStyle/>
                    <a:p>
                      <a:pPr algn="r" rtl="1"/>
                      <a:r>
                        <a:rPr lang="fa-IR" sz="1800" b="1" baseline="0" dirty="0" smtClean="0">
                          <a:solidFill>
                            <a:schemeClr val="tx1"/>
                          </a:solidFill>
                          <a:cs typeface="B Lotus" pitchFamily="2" charset="-78"/>
                        </a:rPr>
                        <a:t>         </a:t>
                      </a:r>
                      <a:r>
                        <a:rPr lang="fa-IR" sz="3200" b="1" baseline="0" dirty="0" smtClean="0">
                          <a:solidFill>
                            <a:schemeClr val="tx1"/>
                          </a:solidFill>
                          <a:cs typeface="B Lotus" pitchFamily="2" charset="-78"/>
                        </a:rPr>
                        <a:t>...</a:t>
                      </a:r>
                      <a:endParaRPr lang="fa-IR" sz="3200" b="1" dirty="0">
                        <a:solidFill>
                          <a:schemeClr val="tx1"/>
                        </a:solidFill>
                        <a:cs typeface="B Lotus" pitchFamily="2" charset="-78"/>
                      </a:endParaRPr>
                    </a:p>
                  </a:txBody>
                  <a:tcPr/>
                </a:tc>
                <a:tc>
                  <a:txBody>
                    <a:bodyPr/>
                    <a:lstStyle/>
                    <a:p>
                      <a:pPr algn="r" rtl="1"/>
                      <a:r>
                        <a:rPr lang="fa-IR" sz="2000" b="1" dirty="0" smtClean="0">
                          <a:solidFill>
                            <a:schemeClr val="tx1"/>
                          </a:solidFill>
                          <a:cs typeface="B Lotus" pitchFamily="2" charset="-78"/>
                        </a:rPr>
                        <a:t>  سه نقطه</a:t>
                      </a:r>
                      <a:endParaRPr lang="fa-IR" sz="2000" b="1" dirty="0">
                        <a:solidFill>
                          <a:schemeClr val="tx1"/>
                        </a:solidFill>
                        <a:cs typeface="B Lotus" pitchFamily="2" charset="-78"/>
                      </a:endParaRPr>
                    </a:p>
                  </a:txBody>
                  <a:tcPr/>
                </a:tc>
                <a:tc>
                  <a:txBody>
                    <a:bodyPr/>
                    <a:lstStyle/>
                    <a:p>
                      <a:pPr algn="r" rtl="1"/>
                      <a:r>
                        <a:rPr lang="fa-IR" sz="1800" b="1" dirty="0" smtClean="0">
                          <a:solidFill>
                            <a:schemeClr val="tx1"/>
                          </a:solidFill>
                          <a:cs typeface="B Lotus" pitchFamily="2" charset="-78"/>
                        </a:rPr>
                        <a:t>حذف، افتادگی</a:t>
                      </a:r>
                      <a:r>
                        <a:rPr lang="fa-IR" sz="1800" b="1" baseline="0" dirty="0" smtClean="0">
                          <a:solidFill>
                            <a:schemeClr val="tx1"/>
                          </a:solidFill>
                          <a:cs typeface="B Lotus" pitchFamily="2" charset="-78"/>
                        </a:rPr>
                        <a:t> ازمتن نقلِ قول، </a:t>
                      </a:r>
                      <a:r>
                        <a:rPr lang="fa-IR" sz="1800" b="1" baseline="0" dirty="0" smtClean="0">
                          <a:solidFill>
                            <a:srgbClr val="FF0000"/>
                          </a:solidFill>
                          <a:cs typeface="B Lotus" pitchFamily="2" charset="-78"/>
                        </a:rPr>
                        <a:t>تعلیق سخن</a:t>
                      </a:r>
                      <a:r>
                        <a:rPr lang="fa-IR" sz="1800" b="1" baseline="0" dirty="0" smtClean="0">
                          <a:solidFill>
                            <a:schemeClr val="tx1"/>
                          </a:solidFill>
                          <a:cs typeface="B Lotus" pitchFamily="2" charset="-78"/>
                        </a:rPr>
                        <a:t>.</a:t>
                      </a:r>
                      <a:endParaRPr lang="fa-IR" sz="1800" b="1" dirty="0">
                        <a:solidFill>
                          <a:schemeClr val="tx1"/>
                        </a:solidFill>
                        <a:cs typeface="B Lotus" pitchFamily="2" charset="-78"/>
                      </a:endParaRPr>
                    </a:p>
                  </a:txBody>
                  <a:tcPr/>
                </a:tc>
              </a:tr>
              <a:tr h="370840">
                <a:tc>
                  <a:txBody>
                    <a:bodyPr/>
                    <a:lstStyle/>
                    <a:p>
                      <a:pPr algn="r" rtl="1"/>
                      <a:r>
                        <a:rPr lang="fa-IR" sz="1800" b="1" dirty="0" smtClean="0">
                          <a:solidFill>
                            <a:schemeClr val="tx1"/>
                          </a:solidFill>
                          <a:cs typeface="B Lotus" pitchFamily="2" charset="-78"/>
                        </a:rPr>
                        <a:t>     </a:t>
                      </a:r>
                      <a:r>
                        <a:rPr lang="fa-IR" sz="1800" b="1" baseline="0" dirty="0" smtClean="0">
                          <a:solidFill>
                            <a:schemeClr val="tx1"/>
                          </a:solidFill>
                          <a:cs typeface="B Lotus" pitchFamily="2" charset="-78"/>
                        </a:rPr>
                        <a:t>   </a:t>
                      </a:r>
                    </a:p>
                    <a:p>
                      <a:pPr algn="r" rtl="1"/>
                      <a:r>
                        <a:rPr lang="fa-IR" sz="1800" b="1" baseline="0" dirty="0" smtClean="0">
                          <a:solidFill>
                            <a:schemeClr val="tx1"/>
                          </a:solidFill>
                          <a:cs typeface="B Lotus" pitchFamily="2" charset="-78"/>
                        </a:rPr>
                        <a:t>      </a:t>
                      </a:r>
                      <a:r>
                        <a:rPr lang="fa-IR" sz="3200" b="1" dirty="0" smtClean="0">
                          <a:solidFill>
                            <a:schemeClr val="tx1"/>
                          </a:solidFill>
                          <a:cs typeface="B Lotus" pitchFamily="2" charset="-78"/>
                        </a:rPr>
                        <a:t>«  </a:t>
                      </a:r>
                      <a:r>
                        <a:rPr lang="fa-IR" sz="3200" b="1" baseline="0" dirty="0" smtClean="0">
                          <a:solidFill>
                            <a:schemeClr val="tx1"/>
                          </a:solidFill>
                          <a:cs typeface="B Lotus" pitchFamily="2" charset="-78"/>
                        </a:rPr>
                        <a:t> »</a:t>
                      </a:r>
                      <a:endParaRPr lang="fa-IR" sz="3200" b="1" dirty="0">
                        <a:solidFill>
                          <a:schemeClr val="tx1"/>
                        </a:solidFill>
                        <a:cs typeface="B Lotus" pitchFamily="2" charset="-78"/>
                      </a:endParaRPr>
                    </a:p>
                  </a:txBody>
                  <a:tcPr/>
                </a:tc>
                <a:tc>
                  <a:txBody>
                    <a:bodyPr/>
                    <a:lstStyle/>
                    <a:p>
                      <a:pPr algn="r" rtl="1"/>
                      <a:r>
                        <a:rPr lang="fa-IR" sz="2000" b="1" dirty="0" smtClean="0">
                          <a:solidFill>
                            <a:schemeClr val="tx1"/>
                          </a:solidFill>
                          <a:cs typeface="B Lotus" pitchFamily="2" charset="-78"/>
                        </a:rPr>
                        <a:t>   گیومه</a:t>
                      </a:r>
                      <a:endParaRPr lang="fa-IR" sz="2000" b="1" dirty="0">
                        <a:solidFill>
                          <a:schemeClr val="tx1"/>
                        </a:solidFill>
                        <a:cs typeface="B Lotus" pitchFamily="2" charset="-78"/>
                      </a:endParaRPr>
                    </a:p>
                  </a:txBody>
                  <a:tcPr/>
                </a:tc>
                <a:tc>
                  <a:txBody>
                    <a:bodyPr/>
                    <a:lstStyle/>
                    <a:p>
                      <a:pPr algn="r" rtl="1"/>
                      <a:r>
                        <a:rPr lang="fa-IR" sz="1800" b="1" dirty="0" smtClean="0">
                          <a:solidFill>
                            <a:schemeClr val="tx1"/>
                          </a:solidFill>
                          <a:cs typeface="B Lotus" pitchFamily="2" charset="-78"/>
                        </a:rPr>
                        <a:t>برای نشان دادن نقل قول مستقیم، </a:t>
                      </a:r>
                      <a:r>
                        <a:rPr lang="fa-IR" sz="1800" b="1" dirty="0" smtClean="0">
                          <a:solidFill>
                            <a:srgbClr val="FF0000"/>
                          </a:solidFill>
                          <a:cs typeface="B Lotus" pitchFamily="2" charset="-78"/>
                        </a:rPr>
                        <a:t>برجسته کردن کلمه، </a:t>
                      </a:r>
                      <a:r>
                        <a:rPr lang="fa-IR" sz="1800" b="1" dirty="0" smtClean="0">
                          <a:solidFill>
                            <a:schemeClr val="tx1"/>
                          </a:solidFill>
                          <a:cs typeface="B Lotus" pitchFamily="2" charset="-78"/>
                        </a:rPr>
                        <a:t>(گاهی</a:t>
                      </a:r>
                      <a:r>
                        <a:rPr lang="fa-IR" sz="1800" b="1" baseline="0" dirty="0" smtClean="0">
                          <a:solidFill>
                            <a:schemeClr val="tx1"/>
                          </a:solidFill>
                          <a:cs typeface="B Lotus" pitchFamily="2" charset="-78"/>
                        </a:rPr>
                        <a:t> درون یک نقل قول با«نقل درون نقل»روبه رومی شویم؛ نقل اصلی رافرانسوی(« »)ونقل فرعی یا برجسته سازی راانگلیسی استفاده می کنیم). </a:t>
                      </a:r>
                      <a:r>
                        <a:rPr lang="fa-IR" sz="1800" b="1" baseline="0" dirty="0" smtClean="0">
                          <a:solidFill>
                            <a:srgbClr val="FF0000"/>
                          </a:solidFill>
                          <a:cs typeface="B Lotus" pitchFamily="2" charset="-78"/>
                        </a:rPr>
                        <a:t>عددتُک داخل گیومه می آید</a:t>
                      </a:r>
                      <a:r>
                        <a:rPr lang="fa-IR" sz="1800" b="1" baseline="0" dirty="0" smtClean="0">
                          <a:solidFill>
                            <a:schemeClr val="tx1"/>
                          </a:solidFill>
                          <a:cs typeface="B Lotus" pitchFamily="2" charset="-78"/>
                        </a:rPr>
                        <a:t>. نقل قول های بیش از40کلمه راباقلم متفاوت بنویسید.</a:t>
                      </a:r>
                      <a:endParaRPr lang="fa-IR" sz="1800" b="1" dirty="0">
                        <a:solidFill>
                          <a:schemeClr val="tx1"/>
                        </a:solidFill>
                        <a:cs typeface="B Lotus" pitchFamily="2" charset="-78"/>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260350"/>
          <a:ext cx="8686800" cy="5227320"/>
        </p:xfrm>
        <a:graphic>
          <a:graphicData uri="http://schemas.openxmlformats.org/drawingml/2006/table">
            <a:tbl>
              <a:tblPr rtl="1" firstRow="1" bandRow="1">
                <a:tableStyleId>{5C22544A-7EE6-4342-B048-85BDC9FD1C3A}</a:tableStyleId>
              </a:tblPr>
              <a:tblGrid>
                <a:gridCol w="1463498"/>
                <a:gridCol w="1857400"/>
                <a:gridCol w="5365902"/>
              </a:tblGrid>
              <a:tr h="370840">
                <a:tc>
                  <a:txBody>
                    <a:bodyPr/>
                    <a:lstStyle/>
                    <a:p>
                      <a:pPr rtl="1"/>
                      <a:r>
                        <a:rPr lang="fa-IR" dirty="0" smtClean="0">
                          <a:solidFill>
                            <a:schemeClr val="tx1"/>
                          </a:solidFill>
                          <a:cs typeface="B Lotus" pitchFamily="2" charset="-78"/>
                        </a:rPr>
                        <a:t>نشانه</a:t>
                      </a:r>
                      <a:endParaRPr lang="fa-IR" dirty="0">
                        <a:solidFill>
                          <a:schemeClr val="tx1"/>
                        </a:solidFill>
                        <a:cs typeface="B Lotus" pitchFamily="2" charset="-78"/>
                      </a:endParaRPr>
                    </a:p>
                  </a:txBody>
                  <a:tcPr/>
                </a:tc>
                <a:tc>
                  <a:txBody>
                    <a:bodyPr/>
                    <a:lstStyle/>
                    <a:p>
                      <a:pPr rtl="1"/>
                      <a:r>
                        <a:rPr lang="fa-IR" dirty="0" smtClean="0">
                          <a:solidFill>
                            <a:schemeClr val="tx1"/>
                          </a:solidFill>
                          <a:cs typeface="B Lotus" pitchFamily="2" charset="-78"/>
                        </a:rPr>
                        <a:t>نام</a:t>
                      </a:r>
                      <a:r>
                        <a:rPr lang="fa-IR" baseline="0" dirty="0" smtClean="0">
                          <a:solidFill>
                            <a:schemeClr val="tx1"/>
                          </a:solidFill>
                          <a:cs typeface="B Lotus" pitchFamily="2" charset="-78"/>
                        </a:rPr>
                        <a:t> فارسی</a:t>
                      </a:r>
                      <a:endParaRPr lang="fa-IR" dirty="0">
                        <a:solidFill>
                          <a:schemeClr val="tx1"/>
                        </a:solidFill>
                        <a:cs typeface="B Lotus" pitchFamily="2" charset="-78"/>
                      </a:endParaRPr>
                    </a:p>
                  </a:txBody>
                  <a:tcPr/>
                </a:tc>
                <a:tc>
                  <a:txBody>
                    <a:bodyPr/>
                    <a:lstStyle/>
                    <a:p>
                      <a:pPr rtl="1"/>
                      <a:r>
                        <a:rPr lang="fa-IR" dirty="0" smtClean="0">
                          <a:solidFill>
                            <a:schemeClr val="tx1"/>
                          </a:solidFill>
                          <a:cs typeface="B Lotus" pitchFamily="2" charset="-78"/>
                        </a:rPr>
                        <a:t>موارد کاربرد</a:t>
                      </a:r>
                      <a:endParaRPr lang="fa-IR" dirty="0">
                        <a:solidFill>
                          <a:schemeClr val="tx1"/>
                        </a:solidFill>
                        <a:cs typeface="B Lotus" pitchFamily="2" charset="-78"/>
                      </a:endParaRPr>
                    </a:p>
                  </a:txBody>
                  <a:tcPr/>
                </a:tc>
              </a:tr>
              <a:tr h="370840">
                <a:tc>
                  <a:txBody>
                    <a:bodyPr/>
                    <a:lstStyle/>
                    <a:p>
                      <a:pPr rtl="1"/>
                      <a:r>
                        <a:rPr lang="fa-IR" sz="1800" b="1" dirty="0" smtClean="0">
                          <a:cs typeface="B Lotus" pitchFamily="2" charset="-78"/>
                        </a:rPr>
                        <a:t>         </a:t>
                      </a:r>
                    </a:p>
                    <a:p>
                      <a:pPr rtl="1"/>
                      <a:r>
                        <a:rPr lang="fa-IR" sz="1800" b="1" dirty="0" smtClean="0">
                          <a:cs typeface="B Lotus" pitchFamily="2" charset="-78"/>
                        </a:rPr>
                        <a:t>        </a:t>
                      </a:r>
                      <a:r>
                        <a:rPr lang="fa-IR" sz="3200" b="1" dirty="0" smtClean="0">
                          <a:cs typeface="B Lotus" pitchFamily="2" charset="-78"/>
                        </a:rPr>
                        <a:t>( )</a:t>
                      </a:r>
                      <a:endParaRPr lang="fa-IR" sz="3200" b="1" dirty="0">
                        <a:cs typeface="B Lotus" pitchFamily="2" charset="-78"/>
                      </a:endParaRPr>
                    </a:p>
                  </a:txBody>
                  <a:tcPr/>
                </a:tc>
                <a:tc>
                  <a:txBody>
                    <a:bodyPr/>
                    <a:lstStyle/>
                    <a:p>
                      <a:pPr rtl="1"/>
                      <a:r>
                        <a:rPr lang="fa-IR" sz="2000" b="1" dirty="0" smtClean="0">
                          <a:cs typeface="B Lotus" pitchFamily="2" charset="-78"/>
                        </a:rPr>
                        <a:t>کمانک</a:t>
                      </a:r>
                      <a:endParaRPr lang="fa-IR" sz="2000" b="1" dirty="0">
                        <a:cs typeface="B Lotus" pitchFamily="2" charset="-78"/>
                      </a:endParaRPr>
                    </a:p>
                  </a:txBody>
                  <a:tcPr/>
                </a:tc>
                <a:tc>
                  <a:txBody>
                    <a:bodyPr/>
                    <a:lstStyle/>
                    <a:p>
                      <a:pPr rtl="1"/>
                      <a:r>
                        <a:rPr lang="fa-IR" sz="1800" b="1" dirty="0" smtClean="0">
                          <a:cs typeface="B Lotus" pitchFamily="2" charset="-78"/>
                        </a:rPr>
                        <a:t>اطلاعات اضافی وعبارات توضیحی، </a:t>
                      </a:r>
                      <a:r>
                        <a:rPr lang="fa-IR" sz="1800" b="1" dirty="0" smtClean="0">
                          <a:solidFill>
                            <a:srgbClr val="FF0000"/>
                          </a:solidFill>
                          <a:cs typeface="B Lotus" pitchFamily="2" charset="-78"/>
                        </a:rPr>
                        <a:t>تاریخ تولدو</a:t>
                      </a:r>
                      <a:r>
                        <a:rPr lang="fa-IR" sz="1800" b="1" baseline="0" dirty="0" smtClean="0">
                          <a:solidFill>
                            <a:srgbClr val="FF0000"/>
                          </a:solidFill>
                          <a:cs typeface="B Lotus" pitchFamily="2" charset="-78"/>
                        </a:rPr>
                        <a:t> وفات ورویدادمهم</a:t>
                      </a:r>
                      <a:r>
                        <a:rPr lang="fa-IR" sz="1800" b="1" baseline="0" dirty="0" smtClean="0">
                          <a:cs typeface="B Lotus" pitchFamily="2" charset="-78"/>
                        </a:rPr>
                        <a:t>، سال نگارش مقاله یا کتاب، </a:t>
                      </a:r>
                      <a:r>
                        <a:rPr lang="fa-IR" sz="1800" b="1" baseline="0" dirty="0" smtClean="0">
                          <a:solidFill>
                            <a:srgbClr val="FF0000"/>
                          </a:solidFill>
                          <a:cs typeface="B Lotus" pitchFamily="2" charset="-78"/>
                        </a:rPr>
                        <a:t>نشانی منبع درون متنی</a:t>
                      </a:r>
                      <a:r>
                        <a:rPr lang="fa-IR" sz="1800" b="1" baseline="0" dirty="0" smtClean="0">
                          <a:cs typeface="B Lotus" pitchFamily="2" charset="-78"/>
                        </a:rPr>
                        <a:t>، نشانه تعجب(!)، </a:t>
                      </a:r>
                      <a:r>
                        <a:rPr lang="fa-IR" sz="1800" b="1" baseline="0" dirty="0" smtClean="0">
                          <a:solidFill>
                            <a:srgbClr val="FF0000"/>
                          </a:solidFill>
                          <a:cs typeface="B Lotus" pitchFamily="2" charset="-78"/>
                        </a:rPr>
                        <a:t>تمسخر(!!)، </a:t>
                      </a:r>
                      <a:r>
                        <a:rPr lang="fa-IR" sz="1800" b="1" baseline="0" dirty="0" smtClean="0">
                          <a:cs typeface="B Lotus" pitchFamily="2" charset="-78"/>
                        </a:rPr>
                        <a:t>تردید(؟)، </a:t>
                      </a:r>
                      <a:r>
                        <a:rPr lang="fa-IR" sz="1800" b="1" baseline="0" dirty="0" smtClean="0">
                          <a:solidFill>
                            <a:srgbClr val="FF0000"/>
                          </a:solidFill>
                          <a:cs typeface="B Lotus" pitchFamily="2" charset="-78"/>
                        </a:rPr>
                        <a:t>کوته نوشت های تحیت و دیگرعلائم اختصاری</a:t>
                      </a:r>
                      <a:endParaRPr lang="fa-IR" sz="1800" b="1" dirty="0">
                        <a:solidFill>
                          <a:srgbClr val="FF0000"/>
                        </a:solidFill>
                        <a:cs typeface="B Lotus" pitchFamily="2" charset="-78"/>
                      </a:endParaRPr>
                    </a:p>
                  </a:txBody>
                  <a:tcPr/>
                </a:tc>
              </a:tr>
              <a:tr h="370840">
                <a:tc>
                  <a:txBody>
                    <a:bodyPr/>
                    <a:lstStyle/>
                    <a:p>
                      <a:pPr rtl="1"/>
                      <a:r>
                        <a:rPr lang="fa-IR" b="1" baseline="0" dirty="0" smtClean="0">
                          <a:solidFill>
                            <a:schemeClr val="tx1"/>
                          </a:solidFill>
                          <a:cs typeface="B Lotus" pitchFamily="2" charset="-78"/>
                        </a:rPr>
                        <a:t>         </a:t>
                      </a:r>
                    </a:p>
                    <a:p>
                      <a:pPr rtl="1"/>
                      <a:r>
                        <a:rPr lang="fa-IR" b="1" baseline="0" dirty="0" smtClean="0">
                          <a:solidFill>
                            <a:schemeClr val="tx1"/>
                          </a:solidFill>
                          <a:cs typeface="B Lotus" pitchFamily="2" charset="-78"/>
                        </a:rPr>
                        <a:t>         </a:t>
                      </a:r>
                      <a:r>
                        <a:rPr lang="fa-IR" sz="3200" b="1" dirty="0" smtClean="0">
                          <a:solidFill>
                            <a:schemeClr val="tx1"/>
                          </a:solidFill>
                          <a:cs typeface="B Lotus" pitchFamily="2" charset="-78"/>
                        </a:rPr>
                        <a:t>-</a:t>
                      </a:r>
                      <a:endParaRPr lang="fa-IR" sz="3200" b="1" dirty="0">
                        <a:solidFill>
                          <a:schemeClr val="tx1"/>
                        </a:solidFill>
                        <a:cs typeface="B Lotus" pitchFamily="2" charset="-78"/>
                      </a:endParaRPr>
                    </a:p>
                  </a:txBody>
                  <a:tcPr/>
                </a:tc>
                <a:tc>
                  <a:txBody>
                    <a:bodyPr/>
                    <a:lstStyle/>
                    <a:p>
                      <a:pPr rtl="1"/>
                      <a:r>
                        <a:rPr lang="fa-IR" sz="2000" b="1" dirty="0" smtClean="0">
                          <a:solidFill>
                            <a:schemeClr val="tx1"/>
                          </a:solidFill>
                          <a:cs typeface="B Lotus" pitchFamily="2" charset="-78"/>
                        </a:rPr>
                        <a:t>تیره / فاصله</a:t>
                      </a:r>
                      <a:endParaRPr lang="fa-IR" sz="2000" b="1" dirty="0">
                        <a:solidFill>
                          <a:schemeClr val="tx1"/>
                        </a:solidFill>
                        <a:cs typeface="B Lotus" pitchFamily="2" charset="-78"/>
                      </a:endParaRPr>
                    </a:p>
                  </a:txBody>
                  <a:tcPr/>
                </a:tc>
                <a:tc>
                  <a:txBody>
                    <a:bodyPr/>
                    <a:lstStyle/>
                    <a:p>
                      <a:pPr rtl="1"/>
                      <a:r>
                        <a:rPr lang="fa-IR" b="1" dirty="0" smtClean="0">
                          <a:solidFill>
                            <a:schemeClr val="tx1"/>
                          </a:solidFill>
                          <a:cs typeface="B Lotus" pitchFamily="2" charset="-78"/>
                        </a:rPr>
                        <a:t>درآغازسطربرای تقسیم بندی اجزای</a:t>
                      </a:r>
                      <a:r>
                        <a:rPr lang="fa-IR" b="1" baseline="0" dirty="0" smtClean="0">
                          <a:solidFill>
                            <a:schemeClr val="tx1"/>
                          </a:solidFill>
                          <a:cs typeface="B Lotus" pitchFamily="2" charset="-78"/>
                        </a:rPr>
                        <a:t> یک گروه، </a:t>
                      </a:r>
                      <a:r>
                        <a:rPr lang="fa-IR" b="1" baseline="0" dirty="0" smtClean="0">
                          <a:solidFill>
                            <a:srgbClr val="FF0000"/>
                          </a:solidFill>
                          <a:cs typeface="B Lotus" pitchFamily="2" charset="-78"/>
                        </a:rPr>
                        <a:t>درآغازسطرمکالمه ی بین اشخاص</a:t>
                      </a:r>
                      <a:r>
                        <a:rPr lang="fa-IR" b="1" baseline="0" dirty="0" smtClean="0">
                          <a:solidFill>
                            <a:schemeClr val="tx1"/>
                          </a:solidFill>
                          <a:cs typeface="B Lotus" pitchFamily="2" charset="-78"/>
                        </a:rPr>
                        <a:t>، اطراف جمله ی معترضه، </a:t>
                      </a:r>
                      <a:r>
                        <a:rPr lang="fa-IR" b="1" baseline="0" dirty="0" smtClean="0">
                          <a:solidFill>
                            <a:srgbClr val="FF0000"/>
                          </a:solidFill>
                          <a:cs typeface="B Lotus" pitchFamily="2" charset="-78"/>
                        </a:rPr>
                        <a:t>جداکردن اعدادترتیبی</a:t>
                      </a:r>
                      <a:r>
                        <a:rPr lang="fa-IR" b="1" baseline="0" dirty="0" smtClean="0">
                          <a:solidFill>
                            <a:schemeClr val="tx1"/>
                          </a:solidFill>
                          <a:cs typeface="B Lotus" pitchFamily="2" charset="-78"/>
                        </a:rPr>
                        <a:t>، میان اعدادبرای نشان دادن حدفاصل دوعدد، </a:t>
                      </a:r>
                      <a:r>
                        <a:rPr lang="fa-IR" b="1" baseline="0" dirty="0" smtClean="0">
                          <a:solidFill>
                            <a:srgbClr val="FF0000"/>
                          </a:solidFill>
                          <a:cs typeface="B Lotus" pitchFamily="2" charset="-78"/>
                        </a:rPr>
                        <a:t>به جای «تا» و«به»، </a:t>
                      </a:r>
                      <a:r>
                        <a:rPr lang="fa-IR" b="1" baseline="0" dirty="0" smtClean="0">
                          <a:solidFill>
                            <a:schemeClr val="tx1"/>
                          </a:solidFill>
                          <a:cs typeface="B Lotus" pitchFamily="2" charset="-78"/>
                        </a:rPr>
                        <a:t>میان دوبخش واژه ی مرکب که ازهم فاصله دارند(علمی-پژوهشی)</a:t>
                      </a:r>
                      <a:endParaRPr lang="fa-IR" b="1" dirty="0">
                        <a:solidFill>
                          <a:schemeClr val="tx1"/>
                        </a:solidFill>
                        <a:cs typeface="B Lotus" pitchFamily="2" charset="-78"/>
                      </a:endParaRPr>
                    </a:p>
                  </a:txBody>
                  <a:tcPr/>
                </a:tc>
              </a:tr>
              <a:tr h="370840">
                <a:tc>
                  <a:txBody>
                    <a:bodyPr/>
                    <a:lstStyle/>
                    <a:p>
                      <a:pPr rtl="1"/>
                      <a:r>
                        <a:rPr lang="fa-IR" b="1" baseline="0" dirty="0" smtClean="0">
                          <a:cs typeface="B Lotus" pitchFamily="2" charset="-78"/>
                        </a:rPr>
                        <a:t>        </a:t>
                      </a:r>
                    </a:p>
                    <a:p>
                      <a:pPr rtl="1"/>
                      <a:r>
                        <a:rPr lang="fa-IR" b="1" baseline="0" dirty="0" smtClean="0">
                          <a:cs typeface="B Lotus" pitchFamily="2" charset="-78"/>
                        </a:rPr>
                        <a:t>         </a:t>
                      </a:r>
                      <a:r>
                        <a:rPr lang="fa-IR" sz="3200" b="1" baseline="0" dirty="0" smtClean="0">
                          <a:cs typeface="B Lotus" pitchFamily="2" charset="-78"/>
                        </a:rPr>
                        <a:t>/ </a:t>
                      </a:r>
                      <a:endParaRPr lang="fa-IR" sz="3200" b="1" dirty="0">
                        <a:cs typeface="B Lotus" pitchFamily="2" charset="-78"/>
                      </a:endParaRPr>
                    </a:p>
                  </a:txBody>
                  <a:tcPr/>
                </a:tc>
                <a:tc>
                  <a:txBody>
                    <a:bodyPr/>
                    <a:lstStyle/>
                    <a:p>
                      <a:pPr rtl="1"/>
                      <a:r>
                        <a:rPr lang="fa-IR" sz="2000" b="1" dirty="0" smtClean="0">
                          <a:cs typeface="B Lotus" pitchFamily="2" charset="-78"/>
                        </a:rPr>
                        <a:t>ممیز</a:t>
                      </a:r>
                      <a:endParaRPr lang="fa-IR" sz="2000" b="1" dirty="0">
                        <a:cs typeface="B Lotus" pitchFamily="2" charset="-78"/>
                      </a:endParaRPr>
                    </a:p>
                  </a:txBody>
                  <a:tcPr/>
                </a:tc>
                <a:tc>
                  <a:txBody>
                    <a:bodyPr/>
                    <a:lstStyle/>
                    <a:p>
                      <a:pPr rtl="1"/>
                      <a:r>
                        <a:rPr lang="fa-IR" b="1" dirty="0" smtClean="0">
                          <a:cs typeface="B Lotus" pitchFamily="2" charset="-78"/>
                        </a:rPr>
                        <a:t>به جای «یا» و«واو»(دیفال/دیوار)،</a:t>
                      </a:r>
                      <a:r>
                        <a:rPr lang="fa-IR" b="1" baseline="0" dirty="0" smtClean="0">
                          <a:cs typeface="B Lotus" pitchFamily="2" charset="-78"/>
                        </a:rPr>
                        <a:t> </a:t>
                      </a:r>
                      <a:r>
                        <a:rPr lang="fa-IR" b="1" baseline="0" dirty="0" smtClean="0">
                          <a:solidFill>
                            <a:srgbClr val="FF0000"/>
                          </a:solidFill>
                          <a:cs typeface="B Lotus" pitchFamily="2" charset="-78"/>
                        </a:rPr>
                        <a:t>تاریخ های معادل </a:t>
                      </a:r>
                      <a:r>
                        <a:rPr lang="fa-IR" b="1" baseline="0" dirty="0" smtClean="0">
                          <a:cs typeface="B Lotus" pitchFamily="2" charset="-78"/>
                        </a:rPr>
                        <a:t>، برای جداکردن مصراع ها، </a:t>
                      </a:r>
                      <a:endParaRPr lang="fa-IR" b="1" dirty="0">
                        <a:cs typeface="B Lotus" pitchFamily="2" charset="-78"/>
                      </a:endParaRPr>
                    </a:p>
                  </a:txBody>
                  <a:tcPr/>
                </a:tc>
              </a:tr>
              <a:tr h="370840">
                <a:tc>
                  <a:txBody>
                    <a:bodyPr/>
                    <a:lstStyle/>
                    <a:p>
                      <a:pPr rtl="1"/>
                      <a:r>
                        <a:rPr lang="fa-IR" sz="1800" b="1" baseline="0" dirty="0" smtClean="0">
                          <a:cs typeface="B Lotus" pitchFamily="2" charset="-78"/>
                        </a:rPr>
                        <a:t>   </a:t>
                      </a:r>
                      <a:r>
                        <a:rPr lang="fa-IR" sz="3200" b="1" dirty="0" smtClean="0">
                          <a:cs typeface="B Lotus" pitchFamily="2" charset="-78"/>
                        </a:rPr>
                        <a:t>____</a:t>
                      </a:r>
                      <a:endParaRPr lang="fa-IR" sz="3200" b="1" dirty="0">
                        <a:cs typeface="B Lotus" pitchFamily="2" charset="-78"/>
                      </a:endParaRPr>
                    </a:p>
                  </a:txBody>
                  <a:tcPr/>
                </a:tc>
                <a:tc>
                  <a:txBody>
                    <a:bodyPr/>
                    <a:lstStyle/>
                    <a:p>
                      <a:pPr rtl="1"/>
                      <a:r>
                        <a:rPr lang="fa-IR" sz="2000" b="1" dirty="0" smtClean="0">
                          <a:cs typeface="B Lotus" pitchFamily="2" charset="-78"/>
                        </a:rPr>
                        <a:t>خط بلندکشیده</a:t>
                      </a:r>
                      <a:endParaRPr lang="fa-IR" sz="2000" b="1" dirty="0">
                        <a:cs typeface="B Lotus" pitchFamily="2" charset="-78"/>
                      </a:endParaRPr>
                    </a:p>
                  </a:txBody>
                  <a:tcPr/>
                </a:tc>
                <a:tc>
                  <a:txBody>
                    <a:bodyPr/>
                    <a:lstStyle/>
                    <a:p>
                      <a:pPr rtl="1"/>
                      <a:r>
                        <a:rPr lang="fa-IR" b="1" dirty="0" smtClean="0">
                          <a:cs typeface="B Lotus" pitchFamily="2" charset="-78"/>
                        </a:rPr>
                        <a:t>دربخش</a:t>
                      </a:r>
                      <a:r>
                        <a:rPr lang="fa-IR" b="1" baseline="0" dirty="0" smtClean="0">
                          <a:cs typeface="B Lotus" pitchFamily="2" charset="-78"/>
                        </a:rPr>
                        <a:t> منابع به جای تکرارنام ونام خانوادگی می آید</a:t>
                      </a:r>
                      <a:endParaRPr lang="fa-IR" b="1" dirty="0">
                        <a:cs typeface="B Lotus" pitchFamily="2" charset="-78"/>
                      </a:endParaRPr>
                    </a:p>
                  </a:txBody>
                  <a:tcPr/>
                </a:tc>
              </a:tr>
              <a:tr h="370840">
                <a:tc>
                  <a:txBody>
                    <a:bodyPr/>
                    <a:lstStyle/>
                    <a:p>
                      <a:pPr rtl="1"/>
                      <a:r>
                        <a:rPr lang="fa-IR" b="1" dirty="0" smtClean="0">
                          <a:cs typeface="B Lotus" pitchFamily="2" charset="-78"/>
                        </a:rPr>
                        <a:t>  </a:t>
                      </a:r>
                      <a:r>
                        <a:rPr lang="fa-IR" sz="3200" b="1" dirty="0" smtClean="0">
                          <a:cs typeface="B Lotus" pitchFamily="2" charset="-78"/>
                        </a:rPr>
                        <a:t> &lt;</a:t>
                      </a:r>
                      <a:r>
                        <a:rPr lang="fa-IR" sz="3200" b="1" baseline="0" dirty="0" smtClean="0">
                          <a:cs typeface="B Lotus" pitchFamily="2" charset="-78"/>
                        </a:rPr>
                        <a:t>    &gt;</a:t>
                      </a:r>
                      <a:endParaRPr lang="fa-IR" sz="3200" b="1" dirty="0">
                        <a:cs typeface="B Lotus" pitchFamily="2" charset="-78"/>
                      </a:endParaRPr>
                    </a:p>
                  </a:txBody>
                  <a:tcPr/>
                </a:tc>
                <a:tc>
                  <a:txBody>
                    <a:bodyPr/>
                    <a:lstStyle/>
                    <a:p>
                      <a:pPr rtl="1"/>
                      <a:r>
                        <a:rPr lang="fa-IR" sz="2000" b="1" dirty="0" smtClean="0">
                          <a:cs typeface="B Lotus" pitchFamily="2" charset="-78"/>
                        </a:rPr>
                        <a:t>گوشه</a:t>
                      </a:r>
                      <a:endParaRPr lang="fa-IR" sz="2000" b="1" dirty="0">
                        <a:cs typeface="B Lotus" pitchFamily="2" charset="-78"/>
                      </a:endParaRPr>
                    </a:p>
                  </a:txBody>
                  <a:tcPr/>
                </a:tc>
                <a:tc>
                  <a:txBody>
                    <a:bodyPr/>
                    <a:lstStyle/>
                    <a:p>
                      <a:pPr rtl="1"/>
                      <a:r>
                        <a:rPr lang="fa-IR" b="1" dirty="0" smtClean="0">
                          <a:cs typeface="B Lotus" pitchFamily="2" charset="-78"/>
                        </a:rPr>
                        <a:t>برای نشان دادن نشانی تارنماها وایمیل ها</a:t>
                      </a:r>
                      <a:endParaRPr lang="fa-IR" b="1" dirty="0">
                        <a:cs typeface="B Lotus" pitchFamily="2" charset="-78"/>
                      </a:endParaRPr>
                    </a:p>
                  </a:txBody>
                  <a:tcPr/>
                </a:tc>
              </a:tr>
              <a:tr h="370840">
                <a:tc>
                  <a:txBody>
                    <a:bodyPr/>
                    <a:lstStyle/>
                    <a:p>
                      <a:pPr rtl="1"/>
                      <a:r>
                        <a:rPr lang="fa-IR" dirty="0" smtClean="0"/>
                        <a:t>   </a:t>
                      </a:r>
                      <a:endParaRPr lang="fa-IR" dirty="0"/>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86800" cy="6858000"/>
          </a:xfrm>
        </p:spPr>
        <p:txBody>
          <a:bodyPr>
            <a:normAutofit fontScale="77500" lnSpcReduction="20000"/>
          </a:bodyPr>
          <a:lstStyle/>
          <a:p>
            <a:pPr>
              <a:buNone/>
            </a:pPr>
            <a:r>
              <a:rPr lang="fa-IR" sz="2600" b="1" dirty="0" smtClean="0">
                <a:cs typeface="B Lotus" pitchFamily="2" charset="-78"/>
              </a:rPr>
              <a:t>3-1)</a:t>
            </a:r>
            <a:r>
              <a:rPr lang="fa-IR" sz="4600" dirty="0" smtClean="0">
                <a:cs typeface="B Lotus" pitchFamily="2" charset="-78"/>
              </a:rPr>
              <a:t>د</a:t>
            </a:r>
            <a:r>
              <a:rPr lang="fa-IR" sz="4600" b="1" dirty="0" smtClean="0">
                <a:cs typeface="B Lotus" pitchFamily="2" charset="-78"/>
              </a:rPr>
              <a:t>ستورهای فنی نگارش:</a:t>
            </a:r>
          </a:p>
          <a:p>
            <a:pPr>
              <a:buNone/>
            </a:pPr>
            <a:r>
              <a:rPr lang="fa-IR" sz="3100" b="1" dirty="0" smtClean="0">
                <a:solidFill>
                  <a:srgbClr val="FF0000"/>
                </a:solidFill>
                <a:cs typeface="B Lotus" pitchFamily="2" charset="-78"/>
              </a:rPr>
              <a:t>3-1-1)</a:t>
            </a:r>
            <a:r>
              <a:rPr lang="fa-IR" sz="4100" b="1" dirty="0" smtClean="0">
                <a:solidFill>
                  <a:srgbClr val="FF0000"/>
                </a:solidFill>
                <a:cs typeface="B Lotus" pitchFamily="2" charset="-78"/>
              </a:rPr>
              <a:t>حروف بزرگ لاتین:</a:t>
            </a:r>
          </a:p>
          <a:p>
            <a:pPr>
              <a:buNone/>
            </a:pPr>
            <a:r>
              <a:rPr lang="fa-IR" sz="2600" b="1" dirty="0" smtClean="0">
                <a:cs typeface="B Lotus" pitchFamily="2" charset="-78"/>
              </a:rPr>
              <a:t>3-1-1-1)</a:t>
            </a:r>
            <a:r>
              <a:rPr lang="fa-IR" sz="3800" b="1" dirty="0" smtClean="0">
                <a:cs typeface="B Lotus" pitchFamily="2" charset="-78"/>
              </a:rPr>
              <a:t>حرف نخست همه ی اسم های خاص و تجاری؛</a:t>
            </a:r>
          </a:p>
          <a:p>
            <a:pPr>
              <a:buNone/>
            </a:pPr>
            <a:r>
              <a:rPr lang="fa-IR" sz="2600" b="1" dirty="0" smtClean="0">
                <a:cs typeface="B Lotus" pitchFamily="2" charset="-78"/>
              </a:rPr>
              <a:t>3-1-1-2)</a:t>
            </a:r>
            <a:r>
              <a:rPr lang="fa-IR" sz="3800" b="1" dirty="0" smtClean="0">
                <a:cs typeface="B Lotus" pitchFamily="2" charset="-78"/>
              </a:rPr>
              <a:t>حرف نخست اولین کلمه درجمله؛</a:t>
            </a:r>
          </a:p>
          <a:p>
            <a:pPr>
              <a:buNone/>
            </a:pPr>
            <a:r>
              <a:rPr lang="fa-IR" sz="2600" b="1" dirty="0" smtClean="0">
                <a:cs typeface="B Lotus" pitchFamily="2" charset="-78"/>
              </a:rPr>
              <a:t>3-1-1-3)</a:t>
            </a:r>
            <a:r>
              <a:rPr lang="fa-IR" sz="3800" b="1" dirty="0" smtClean="0">
                <a:cs typeface="B Lotus" pitchFamily="2" charset="-78"/>
              </a:rPr>
              <a:t>حرف نخست کلمات اصلی عنوان اصلی وفرعی مقاله وکتاب؛</a:t>
            </a:r>
          </a:p>
          <a:p>
            <a:pPr>
              <a:buNone/>
            </a:pPr>
            <a:r>
              <a:rPr lang="fa-IR" sz="3100" b="1" dirty="0" smtClean="0">
                <a:solidFill>
                  <a:srgbClr val="FF0000"/>
                </a:solidFill>
                <a:cs typeface="B Lotus" pitchFamily="2" charset="-78"/>
              </a:rPr>
              <a:t>3-1-2)</a:t>
            </a:r>
            <a:r>
              <a:rPr lang="fa-IR" sz="4100" b="1" dirty="0" smtClean="0">
                <a:solidFill>
                  <a:srgbClr val="FF0000"/>
                </a:solidFill>
                <a:cs typeface="B Lotus" pitchFamily="2" charset="-78"/>
              </a:rPr>
              <a:t>عددنویسی:</a:t>
            </a:r>
          </a:p>
          <a:p>
            <a:pPr>
              <a:buNone/>
            </a:pPr>
            <a:r>
              <a:rPr lang="fa-IR" sz="2600" b="1" dirty="0" smtClean="0">
                <a:solidFill>
                  <a:schemeClr val="tx1"/>
                </a:solidFill>
                <a:cs typeface="B Lotus" pitchFamily="2" charset="-78"/>
              </a:rPr>
              <a:t>3-1-2-1)</a:t>
            </a:r>
            <a:r>
              <a:rPr lang="fa-IR" sz="3800" b="1" dirty="0" smtClean="0">
                <a:solidFill>
                  <a:schemeClr val="tx1"/>
                </a:solidFill>
                <a:cs typeface="B Lotus" pitchFamily="2" charset="-78"/>
              </a:rPr>
              <a:t>درمتن ریاضی وهرجا که سبک ریاضی داردبارقم نوشته می شود.</a:t>
            </a:r>
          </a:p>
          <a:p>
            <a:pPr>
              <a:buNone/>
            </a:pPr>
            <a:r>
              <a:rPr lang="fa-IR" sz="2600" b="1" dirty="0" smtClean="0">
                <a:solidFill>
                  <a:schemeClr val="tx1"/>
                </a:solidFill>
                <a:cs typeface="B Lotus" pitchFamily="2" charset="-78"/>
              </a:rPr>
              <a:t>3-1-2-2)</a:t>
            </a:r>
            <a:r>
              <a:rPr lang="fa-IR" sz="3800" b="1" dirty="0" smtClean="0">
                <a:solidFill>
                  <a:schemeClr val="tx1"/>
                </a:solidFill>
                <a:cs typeface="B Lotus" pitchFamily="2" charset="-78"/>
              </a:rPr>
              <a:t>برای نگارش تاریخ، شماره ی صفحات، شماره ی خیابان، شماره ی تلفن، شماره ی دوره ی آثاروکسری که درکنارعددصحیح می آیدازرقم استفاده می شود.</a:t>
            </a:r>
          </a:p>
          <a:p>
            <a:pPr>
              <a:buNone/>
            </a:pPr>
            <a:r>
              <a:rPr lang="fa-IR" sz="2600" b="1" dirty="0" smtClean="0">
                <a:solidFill>
                  <a:schemeClr val="tx1"/>
                </a:solidFill>
                <a:cs typeface="B Lotus" pitchFamily="2" charset="-78"/>
              </a:rPr>
              <a:t>3-1-2-3)</a:t>
            </a:r>
            <a:r>
              <a:rPr lang="fa-IR" sz="3800" b="1" dirty="0" smtClean="0">
                <a:solidFill>
                  <a:schemeClr val="tx1"/>
                </a:solidFill>
                <a:cs typeface="B Lotus" pitchFamily="2" charset="-78"/>
              </a:rPr>
              <a:t>شماره ی صفحات وسال های متوالی ازچپ به راست بارقم نوشته می شود.</a:t>
            </a:r>
          </a:p>
          <a:p>
            <a:pPr>
              <a:buNone/>
            </a:pPr>
            <a:r>
              <a:rPr lang="fa-IR" sz="2600" b="1" dirty="0" smtClean="0">
                <a:solidFill>
                  <a:schemeClr val="tx1"/>
                </a:solidFill>
                <a:cs typeface="B Lotus" pitchFamily="2" charset="-78"/>
              </a:rPr>
              <a:t>3-1-2-4)</a:t>
            </a:r>
            <a:r>
              <a:rPr lang="fa-IR" sz="3800" b="1" dirty="0" smtClean="0">
                <a:solidFill>
                  <a:schemeClr val="tx1"/>
                </a:solidFill>
                <a:cs typeface="B Lotus" pitchFamily="2" charset="-78"/>
              </a:rPr>
              <a:t>رقم ریاضی نبایددرآغازجمله بیاید.</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86800" cy="6080125"/>
          </a:xfrm>
        </p:spPr>
        <p:txBody>
          <a:bodyPr>
            <a:normAutofit lnSpcReduction="10000"/>
          </a:bodyPr>
          <a:lstStyle/>
          <a:p>
            <a:pPr>
              <a:buNone/>
            </a:pPr>
            <a:r>
              <a:rPr lang="fa-IR" sz="2400" dirty="0" smtClean="0">
                <a:solidFill>
                  <a:srgbClr val="FF0000"/>
                </a:solidFill>
                <a:cs typeface="B Lotus" pitchFamily="2" charset="-78"/>
              </a:rPr>
              <a:t>3-1-3)</a:t>
            </a:r>
            <a:r>
              <a:rPr lang="fa-IR" b="1" dirty="0" smtClean="0">
                <a:solidFill>
                  <a:srgbClr val="FF0000"/>
                </a:solidFill>
                <a:cs typeface="B Lotus" pitchFamily="2" charset="-78"/>
              </a:rPr>
              <a:t>کوته نوشت ها ونشانه ها(علائم اختصاری):</a:t>
            </a:r>
          </a:p>
          <a:p>
            <a:pPr>
              <a:buNone/>
            </a:pPr>
            <a:endParaRPr lang="fa-IR" sz="2800" dirty="0" smtClean="0">
              <a:cs typeface="B Lotus" pitchFamily="2" charset="-78"/>
            </a:endParaRPr>
          </a:p>
          <a:p>
            <a:pPr>
              <a:buNone/>
            </a:pPr>
            <a:r>
              <a:rPr lang="fa-IR" sz="2400" dirty="0" smtClean="0">
                <a:solidFill>
                  <a:srgbClr val="FF0000"/>
                </a:solidFill>
                <a:cs typeface="B Lotus" pitchFamily="2" charset="-78"/>
              </a:rPr>
              <a:t>3-1-3-1)</a:t>
            </a:r>
            <a:r>
              <a:rPr lang="fa-IR" b="1" dirty="0" smtClean="0">
                <a:solidFill>
                  <a:srgbClr val="FF0000"/>
                </a:solidFill>
                <a:cs typeface="B Lotus" pitchFamily="2" charset="-78"/>
              </a:rPr>
              <a:t>سرواژه ها</a:t>
            </a:r>
            <a:r>
              <a:rPr lang="fa-IR" sz="2800" dirty="0" smtClean="0">
                <a:cs typeface="B Lotus" pitchFamily="2" charset="-78"/>
              </a:rPr>
              <a:t>: </a:t>
            </a:r>
            <a:r>
              <a:rPr lang="fa-IR" sz="3000" b="1" dirty="0" smtClean="0">
                <a:cs typeface="B Lotus" pitchFamily="2" charset="-78"/>
              </a:rPr>
              <a:t>هواپیمایی ملی ایران(هما). شبکه ی تبادل اطلاعات بین بانکی(شتاب).</a:t>
            </a:r>
            <a:r>
              <a:rPr lang="fa-IR" sz="3000" b="1" dirty="0" smtClean="0">
                <a:solidFill>
                  <a:srgbClr val="FF0000"/>
                </a:solidFill>
                <a:cs typeface="B Lotus" pitchFamily="2" charset="-78"/>
              </a:rPr>
              <a:t> یا حروف آغازین که جداجداتلفظ می شوند:س.ج.(سین جین).اف.بی.آی.</a:t>
            </a:r>
          </a:p>
          <a:p>
            <a:pPr>
              <a:buNone/>
            </a:pPr>
            <a:r>
              <a:rPr lang="fa-IR" sz="2400" dirty="0" smtClean="0">
                <a:solidFill>
                  <a:srgbClr val="FF0000"/>
                </a:solidFill>
                <a:cs typeface="B Lotus" pitchFamily="2" charset="-78"/>
              </a:rPr>
              <a:t>3-1-3-2)</a:t>
            </a:r>
            <a:r>
              <a:rPr lang="fa-IR" b="1" dirty="0" smtClean="0">
                <a:solidFill>
                  <a:srgbClr val="FF0000"/>
                </a:solidFill>
                <a:cs typeface="B Lotus" pitchFamily="2" charset="-78"/>
              </a:rPr>
              <a:t>برش واژه</a:t>
            </a:r>
            <a:r>
              <a:rPr lang="fa-IR" sz="2800" dirty="0" smtClean="0">
                <a:solidFill>
                  <a:schemeClr val="tx1"/>
                </a:solidFill>
                <a:cs typeface="B Lotus" pitchFamily="2" charset="-78"/>
              </a:rPr>
              <a:t>:</a:t>
            </a:r>
            <a:r>
              <a:rPr lang="fa-IR" sz="2800" b="1" dirty="0" smtClean="0">
                <a:solidFill>
                  <a:schemeClr val="tx1"/>
                </a:solidFill>
                <a:cs typeface="B Lotus" pitchFamily="2" charset="-78"/>
              </a:rPr>
              <a:t> </a:t>
            </a:r>
            <a:r>
              <a:rPr lang="fa-IR" sz="3000" b="1" dirty="0" smtClean="0">
                <a:solidFill>
                  <a:schemeClr val="tx1"/>
                </a:solidFill>
                <a:cs typeface="B Lotus" pitchFamily="2" charset="-78"/>
              </a:rPr>
              <a:t>بخشی ازیک واژه می نویسند:</a:t>
            </a:r>
            <a:r>
              <a:rPr lang="fa-IR" sz="3000" b="1" dirty="0" smtClean="0">
                <a:solidFill>
                  <a:srgbClr val="FF0000"/>
                </a:solidFill>
                <a:cs typeface="B Lotus" pitchFamily="2" charset="-78"/>
              </a:rPr>
              <a:t> صح.=صحیح/ </a:t>
            </a:r>
            <a:r>
              <a:rPr lang="fa-IR" sz="3000" b="1" dirty="0" smtClean="0">
                <a:solidFill>
                  <a:schemeClr val="tx1"/>
                </a:solidFill>
                <a:cs typeface="B Lotus" pitchFamily="2" charset="-78"/>
              </a:rPr>
              <a:t>ش.=شماره</a:t>
            </a:r>
            <a:r>
              <a:rPr lang="fa-IR" sz="3000" b="1" dirty="0" smtClean="0">
                <a:solidFill>
                  <a:srgbClr val="FF0000"/>
                </a:solidFill>
                <a:cs typeface="B Lotus" pitchFamily="2" charset="-78"/>
              </a:rPr>
              <a:t>/ بی تا.=بی تاریخ/ </a:t>
            </a:r>
            <a:r>
              <a:rPr lang="fa-IR" sz="3000" b="1" dirty="0" smtClean="0">
                <a:solidFill>
                  <a:schemeClr val="tx1"/>
                </a:solidFill>
                <a:cs typeface="B Lotus" pitchFamily="2" charset="-78"/>
              </a:rPr>
              <a:t>بی نا.=بی ناشر</a:t>
            </a:r>
            <a:r>
              <a:rPr lang="fa-IR" sz="3000" b="1" dirty="0" smtClean="0">
                <a:solidFill>
                  <a:srgbClr val="FF0000"/>
                </a:solidFill>
                <a:cs typeface="B Lotus" pitchFamily="2" charset="-78"/>
              </a:rPr>
              <a:t>/ م.=مترجم/ </a:t>
            </a:r>
            <a:r>
              <a:rPr lang="fa-IR" sz="3000" b="1" dirty="0" smtClean="0">
                <a:solidFill>
                  <a:schemeClr val="tx1"/>
                </a:solidFill>
                <a:cs typeface="B Lotus" pitchFamily="2" charset="-78"/>
              </a:rPr>
              <a:t>نک.=نگاه کنیدبه</a:t>
            </a:r>
            <a:r>
              <a:rPr lang="fa-IR" sz="3000" b="1" dirty="0" smtClean="0">
                <a:solidFill>
                  <a:srgbClr val="FF0000"/>
                </a:solidFill>
                <a:cs typeface="B Lotus" pitchFamily="2" charset="-78"/>
              </a:rPr>
              <a:t>/ رک.=رجوع کنیدبه/ </a:t>
            </a:r>
            <a:r>
              <a:rPr lang="fa-IR" sz="3000" b="1" dirty="0" smtClean="0">
                <a:solidFill>
                  <a:schemeClr val="tx1"/>
                </a:solidFill>
                <a:cs typeface="B Lotus" pitchFamily="2" charset="-78"/>
              </a:rPr>
              <a:t>قس.=مقایسه کنیدبا.../</a:t>
            </a:r>
            <a:r>
              <a:rPr lang="fa-IR" sz="3000" b="1" dirty="0" smtClean="0">
                <a:solidFill>
                  <a:srgbClr val="FF0000"/>
                </a:solidFill>
                <a:cs typeface="B Lotus" pitchFamily="2" charset="-78"/>
              </a:rPr>
              <a:t>ف.=فوت/</a:t>
            </a:r>
            <a:r>
              <a:rPr lang="fa-IR" sz="3000" b="1" dirty="0" smtClean="0">
                <a:solidFill>
                  <a:schemeClr val="tx1"/>
                </a:solidFill>
                <a:cs typeface="B Lotus" pitchFamily="2" charset="-78"/>
              </a:rPr>
              <a:t>س.=سطر</a:t>
            </a:r>
            <a:r>
              <a:rPr lang="fa-IR" sz="3000" b="1" dirty="0" smtClean="0">
                <a:solidFill>
                  <a:srgbClr val="FF0000"/>
                </a:solidFill>
                <a:cs typeface="B Lotus" pitchFamily="2" charset="-78"/>
              </a:rPr>
              <a:t>/ص.=صفحه/</a:t>
            </a:r>
            <a:r>
              <a:rPr lang="fa-IR" sz="3000" b="1" dirty="0" smtClean="0">
                <a:solidFill>
                  <a:schemeClr val="tx1"/>
                </a:solidFill>
                <a:cs typeface="B Lotus" pitchFamily="2" charset="-78"/>
              </a:rPr>
              <a:t>صص.=</a:t>
            </a:r>
          </a:p>
          <a:p>
            <a:pPr>
              <a:buNone/>
            </a:pPr>
            <a:r>
              <a:rPr lang="fa-IR" sz="3000" b="1" dirty="0" smtClean="0">
                <a:solidFill>
                  <a:schemeClr val="tx1"/>
                </a:solidFill>
                <a:cs typeface="B Lotus" pitchFamily="2" charset="-78"/>
              </a:rPr>
              <a:t>    صفحات/</a:t>
            </a:r>
            <a:r>
              <a:rPr lang="fa-IR" sz="3000" b="1" dirty="0" smtClean="0">
                <a:solidFill>
                  <a:srgbClr val="FF0000"/>
                </a:solidFill>
                <a:cs typeface="B Lotus" pitchFamily="2" charset="-78"/>
              </a:rPr>
              <a:t>سا.=سال/</a:t>
            </a:r>
            <a:r>
              <a:rPr lang="fa-IR" sz="3000" b="1" dirty="0" smtClean="0">
                <a:solidFill>
                  <a:schemeClr val="tx1"/>
                </a:solidFill>
                <a:cs typeface="B Lotus" pitchFamily="2" charset="-78"/>
              </a:rPr>
              <a:t>ج.=جلد</a:t>
            </a:r>
            <a:r>
              <a:rPr lang="fa-IR" sz="3000" b="1" dirty="0" smtClean="0">
                <a:solidFill>
                  <a:srgbClr val="FF0000"/>
                </a:solidFill>
                <a:cs typeface="B Lotus" pitchFamily="2" charset="-78"/>
              </a:rPr>
              <a:t>/ق.=قمری/</a:t>
            </a:r>
            <a:r>
              <a:rPr lang="fa-IR" sz="3000" b="1" dirty="0" smtClean="0">
                <a:solidFill>
                  <a:schemeClr val="tx1"/>
                </a:solidFill>
                <a:cs typeface="B Lotus" pitchFamily="2" charset="-78"/>
              </a:rPr>
              <a:t>ق.م.=قبل ازمیلاد/ </a:t>
            </a:r>
            <a:r>
              <a:rPr lang="fa-IR" sz="3000" b="1" dirty="0" smtClean="0">
                <a:solidFill>
                  <a:srgbClr val="FF0000"/>
                </a:solidFill>
                <a:cs typeface="B Lotus" pitchFamily="2" charset="-78"/>
              </a:rPr>
              <a:t>و.=ویراستار/</a:t>
            </a:r>
            <a:r>
              <a:rPr lang="fa-IR" sz="3000" b="1" dirty="0" smtClean="0">
                <a:solidFill>
                  <a:schemeClr val="tx1"/>
                </a:solidFill>
                <a:cs typeface="B Lotus" pitchFamily="2" charset="-78"/>
              </a:rPr>
              <a:t>همان.</a:t>
            </a:r>
          </a:p>
          <a:p>
            <a:pPr>
              <a:buNone/>
            </a:pPr>
            <a:r>
              <a:rPr lang="fa-IR" sz="3000" b="1" dirty="0" smtClean="0">
                <a:solidFill>
                  <a:schemeClr val="tx1"/>
                </a:solidFill>
                <a:cs typeface="B Lotus" pitchFamily="2" charset="-78"/>
              </a:rPr>
              <a:t>   =همان منبع/</a:t>
            </a:r>
            <a:r>
              <a:rPr lang="fa-IR" sz="3000" b="1" dirty="0" smtClean="0">
                <a:solidFill>
                  <a:srgbClr val="FF0000"/>
                </a:solidFill>
                <a:cs typeface="B Lotus" pitchFamily="2" charset="-78"/>
              </a:rPr>
              <a:t>همو.=همان مؤلف/</a:t>
            </a:r>
            <a:r>
              <a:rPr lang="fa-IR" sz="3000" b="1" dirty="0" smtClean="0">
                <a:solidFill>
                  <a:schemeClr val="tx1"/>
                </a:solidFill>
                <a:cs typeface="B Lotus" pitchFamily="2" charset="-78"/>
              </a:rPr>
              <a:t>کذا.=چنین است</a:t>
            </a:r>
            <a:r>
              <a:rPr lang="fa-IR" sz="3000" b="1" dirty="0" smtClean="0">
                <a:solidFill>
                  <a:srgbClr val="FF0000"/>
                </a:solidFill>
                <a:cs typeface="B Lotus" pitchFamily="2" charset="-78"/>
              </a:rPr>
              <a:t>/الخ.=تاآخر/</a:t>
            </a:r>
          </a:p>
          <a:p>
            <a:pPr>
              <a:buNone/>
            </a:pPr>
            <a:endParaRPr lang="fa-IR"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59395" name="Slide Number Placeholder 3"/>
          <p:cNvSpPr>
            <a:spLocks noGrp="1"/>
          </p:cNvSpPr>
          <p:nvPr>
            <p:ph type="sldNum" sz="quarter" idx="11"/>
          </p:nvPr>
        </p:nvSpPr>
        <p:spPr>
          <a:noFill/>
        </p:spPr>
        <p:txBody>
          <a:bodyPr/>
          <a:lstStyle/>
          <a:p>
            <a:fld id="{CCDF6C73-ACEA-4A0A-8330-C41069B5992F}" type="slidenum">
              <a:rPr lang="ar-SA" smtClean="0"/>
              <a:pPr/>
              <a:t>27</a:t>
            </a:fld>
            <a:endParaRPr lang="en-US" smtClean="0"/>
          </a:p>
        </p:txBody>
      </p:sp>
      <p:pic>
        <p:nvPicPr>
          <p:cNvPr id="59396"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lstStyle/>
          <a:p>
            <a:pPr>
              <a:buNone/>
            </a:pPr>
            <a:endParaRPr lang="en-US" dirty="0" smtClean="0"/>
          </a:p>
          <a:p>
            <a:pPr>
              <a:buNone/>
            </a:pPr>
            <a:endParaRPr lang="en-US" dirty="0" smtClean="0"/>
          </a:p>
          <a:p>
            <a:pPr>
              <a:buNone/>
            </a:pPr>
            <a:endParaRPr lang="en-US" dirty="0" smtClean="0"/>
          </a:p>
          <a:p>
            <a:pPr>
              <a:buNone/>
            </a:pPr>
            <a:r>
              <a:rPr lang="fa-IR" sz="4000" b="1" dirty="0" smtClean="0">
                <a:cs typeface="B Lotus" pitchFamily="2" charset="-78"/>
              </a:rPr>
              <a:t>        </a:t>
            </a:r>
          </a:p>
          <a:p>
            <a:pPr>
              <a:buNone/>
            </a:pPr>
            <a:r>
              <a:rPr lang="fa-IR" sz="4000" b="1" dirty="0" smtClean="0">
                <a:cs typeface="B Lotus" pitchFamily="2" charset="-78"/>
              </a:rPr>
              <a:t>        </a:t>
            </a:r>
            <a:r>
              <a:rPr lang="fa-IR" sz="2800" b="1" dirty="0" smtClean="0">
                <a:cs typeface="B Lotus" pitchFamily="2" charset="-78"/>
              </a:rPr>
              <a:t> 4)</a:t>
            </a:r>
            <a:r>
              <a:rPr lang="fa-IR" sz="4000" b="1" dirty="0" smtClean="0">
                <a:cs typeface="B Lotus" pitchFamily="2" charset="-78"/>
              </a:rPr>
              <a:t>بندنویسی(پاراگراف نویسی)</a:t>
            </a:r>
            <a:endParaRPr lang="fa-IR" sz="4000" b="1" dirty="0">
              <a:cs typeface="B Lotus"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normAutofit fontScale="92500" lnSpcReduction="20000"/>
          </a:bodyPr>
          <a:lstStyle/>
          <a:p>
            <a:pPr>
              <a:buNone/>
            </a:pPr>
            <a:r>
              <a:rPr lang="fa-IR" sz="2400" dirty="0" smtClean="0">
                <a:cs typeface="B Lotus" pitchFamily="2" charset="-78"/>
              </a:rPr>
              <a:t>4-1)</a:t>
            </a:r>
            <a:r>
              <a:rPr lang="fa-IR" sz="3600" b="1" dirty="0" smtClean="0">
                <a:cs typeface="B Lotus" pitchFamily="2" charset="-78"/>
              </a:rPr>
              <a:t>تعریف بندنویسی:</a:t>
            </a:r>
          </a:p>
          <a:p>
            <a:pPr lvl="1" algn="justLow">
              <a:buNone/>
            </a:pPr>
            <a:r>
              <a:rPr lang="fa-IR" sz="3200" b="1" dirty="0" smtClean="0"/>
              <a:t>       </a:t>
            </a:r>
            <a:r>
              <a:rPr lang="fa-IR" sz="3200" b="1" dirty="0" smtClean="0">
                <a:solidFill>
                  <a:srgbClr val="FF0000"/>
                </a:solidFill>
                <a:cs typeface="B Lotus" pitchFamily="2" charset="-78"/>
              </a:rPr>
              <a:t>ساختمان یک نوشتارعلمی ازبخش هایی تشکیل می شودکه </a:t>
            </a:r>
            <a:r>
              <a:rPr lang="fa-IR" sz="3200" b="1" dirty="0" smtClean="0">
                <a:cs typeface="B Lotus" pitchFamily="2" charset="-78"/>
              </a:rPr>
              <a:t>هرکدام دارای یک اندیشه اصلی(جمله ی کانونی)است وازدیگردیگراندیشه های اصلی متن متمایزمی گردد.به هریک ازاین بخش هاکه دارای شکل فیزیکی مستقلی درمتن هستند، یک </a:t>
            </a:r>
            <a:r>
              <a:rPr lang="fa-IR" sz="3200" b="1" dirty="0" smtClean="0">
                <a:solidFill>
                  <a:srgbClr val="FF0000"/>
                </a:solidFill>
                <a:cs typeface="B Lotus" pitchFamily="2" charset="-78"/>
              </a:rPr>
              <a:t>«بندنوشت»</a:t>
            </a:r>
            <a:r>
              <a:rPr lang="fa-IR" sz="3200" b="1" dirty="0" smtClean="0">
                <a:cs typeface="B Lotus" pitchFamily="2" charset="-78"/>
              </a:rPr>
              <a:t>می گویند</a:t>
            </a:r>
            <a:r>
              <a:rPr lang="fa-IR" sz="3000" b="1" dirty="0" smtClean="0">
                <a:cs typeface="B Lotus" pitchFamily="2" charset="-78"/>
              </a:rPr>
              <a:t>.</a:t>
            </a:r>
            <a:endParaRPr lang="fa-IR" sz="3000" b="1" dirty="0" smtClean="0"/>
          </a:p>
          <a:p>
            <a:pPr lvl="1" algn="justLow">
              <a:buNone/>
            </a:pPr>
            <a:r>
              <a:rPr lang="fa-IR" sz="2200" b="1" dirty="0" smtClean="0">
                <a:solidFill>
                  <a:srgbClr val="FF0000"/>
                </a:solidFill>
                <a:cs typeface="B Lotus" pitchFamily="2" charset="-78"/>
              </a:rPr>
              <a:t>4-1-1)</a:t>
            </a:r>
            <a:r>
              <a:rPr lang="fa-IR" sz="3200" b="1" dirty="0" smtClean="0">
                <a:solidFill>
                  <a:srgbClr val="FF0000"/>
                </a:solidFill>
                <a:cs typeface="B Lotus" pitchFamily="2" charset="-78"/>
              </a:rPr>
              <a:t>طول بندنوشت</a:t>
            </a:r>
            <a:r>
              <a:rPr lang="fa-IR" sz="3200" b="1" dirty="0" smtClean="0">
                <a:cs typeface="B Lotus" pitchFamily="2" charset="-78"/>
              </a:rPr>
              <a:t>: بندنوشت ها ازجهت اندازه معمولاً باهم متفاوتند؛ امایک بندنوشت به طورمنطقی بایدبیش ازسه جمله را داراباشد. به روایتی دیگر، یک بندنوشت، بین120تا150واژه را درخودجای می دهد.</a:t>
            </a:r>
          </a:p>
          <a:p>
            <a:pPr lvl="1" algn="justLow">
              <a:buNone/>
            </a:pPr>
            <a:r>
              <a:rPr lang="fa-IR" sz="2200" b="1" dirty="0" smtClean="0">
                <a:solidFill>
                  <a:srgbClr val="FF0000"/>
                </a:solidFill>
                <a:cs typeface="B Lotus" pitchFamily="2" charset="-78"/>
              </a:rPr>
              <a:t>4-1-2)</a:t>
            </a:r>
            <a:r>
              <a:rPr lang="fa-IR" sz="3200" b="1" dirty="0" smtClean="0">
                <a:solidFill>
                  <a:srgbClr val="FF0000"/>
                </a:solidFill>
                <a:cs typeface="B Lotus" pitchFamily="2" charset="-78"/>
              </a:rPr>
              <a:t>پیکره ی بندنوشت</a:t>
            </a:r>
            <a:r>
              <a:rPr lang="fa-IR" sz="3200" b="1" dirty="0" smtClean="0">
                <a:cs typeface="B Lotus" pitchFamily="2" charset="-78"/>
              </a:rPr>
              <a:t>: سطرهای بندنوشت معمولاً ازلبه ی سمت راست کاغذ2/5وازلبه ی سمت چپ1/5تا2سانتی متر وازبالا وپایین صفحه نیز2سانتی مترحاشیه دارد</a:t>
            </a:r>
            <a:r>
              <a:rPr lang="fa-IR" sz="3000" b="1" dirty="0" smtClean="0">
                <a:cs typeface="B Lotus" pitchFamily="2" charset="-7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1844824"/>
            <a:ext cx="7344816" cy="1938992"/>
          </a:xfrm>
          <a:prstGeom prst="rect">
            <a:avLst/>
          </a:prstGeom>
        </p:spPr>
        <p:txBody>
          <a:bodyPr wrap="square">
            <a:spAutoFit/>
          </a:bodyPr>
          <a:lstStyle/>
          <a:p>
            <a:r>
              <a:rPr lang="fa-IR" sz="6000" dirty="0" smtClean="0"/>
              <a:t> </a:t>
            </a:r>
            <a:r>
              <a:rPr lang="fa-IR" sz="3200" dirty="0" smtClean="0">
                <a:cs typeface="B Lotus" pitchFamily="2" charset="-78"/>
              </a:rPr>
              <a:t>1)</a:t>
            </a:r>
            <a:r>
              <a:rPr lang="fa-IR" sz="6000" dirty="0" smtClean="0">
                <a:cs typeface="B Lotus" pitchFamily="2" charset="-78"/>
              </a:rPr>
              <a:t> </a:t>
            </a:r>
            <a:r>
              <a:rPr lang="fa-IR" sz="6000" b="1" dirty="0" smtClean="0">
                <a:cs typeface="B Lotus" pitchFamily="2" charset="-78"/>
              </a:rPr>
              <a:t>کلیّاتی </a:t>
            </a:r>
          </a:p>
          <a:p>
            <a:r>
              <a:rPr lang="fa-IR" sz="6000" b="1" dirty="0" smtClean="0">
                <a:cs typeface="B Lotus" pitchFamily="2" charset="-78"/>
              </a:rPr>
              <a:t>    درباره ی نوشتن</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20688"/>
            <a:ext cx="8686800" cy="5459437"/>
          </a:xfrm>
        </p:spPr>
        <p:txBody>
          <a:bodyPr>
            <a:normAutofit fontScale="92500" lnSpcReduction="10000"/>
          </a:bodyPr>
          <a:lstStyle/>
          <a:p>
            <a:pPr>
              <a:buNone/>
            </a:pPr>
            <a:r>
              <a:rPr lang="fa-IR" sz="2600" b="1" dirty="0" smtClean="0">
                <a:cs typeface="B Lotus" pitchFamily="2" charset="-78"/>
              </a:rPr>
              <a:t>4-1-3)</a:t>
            </a:r>
            <a:r>
              <a:rPr lang="fa-IR" sz="3600" b="1" dirty="0" smtClean="0">
                <a:cs typeface="B Lotus" pitchFamily="2" charset="-78"/>
              </a:rPr>
              <a:t>تورفتگی(دندانه)بندنوشت:</a:t>
            </a:r>
          </a:p>
          <a:p>
            <a:pPr algn="justLow">
              <a:buNone/>
            </a:pPr>
            <a:r>
              <a:rPr lang="fa-IR" sz="2800" dirty="0" smtClean="0">
                <a:cs typeface="B Lotus" pitchFamily="2" charset="-78"/>
              </a:rPr>
              <a:t>      </a:t>
            </a:r>
            <a:r>
              <a:rPr lang="fa-IR" b="1" dirty="0" smtClean="0">
                <a:cs typeface="B Lotus" pitchFamily="2" charset="-78"/>
              </a:rPr>
              <a:t>    </a:t>
            </a:r>
            <a:r>
              <a:rPr lang="fa-IR" b="1" dirty="0" smtClean="0">
                <a:solidFill>
                  <a:srgbClr val="FF0000"/>
                </a:solidFill>
                <a:cs typeface="B Lotus" pitchFamily="2" charset="-78"/>
              </a:rPr>
              <a:t>آغازهربندنوشت یک دندانه دارد</a:t>
            </a:r>
            <a:r>
              <a:rPr lang="fa-IR" b="1" dirty="0" smtClean="0">
                <a:cs typeface="B Lotus" pitchFamily="2" charset="-78"/>
              </a:rPr>
              <a:t>. دندانه ی بندنوشت، عبارت است ازتورفتگی جمله ی نخست هربندکه نشانه ی شروع مطلب دیگری است.</a:t>
            </a:r>
          </a:p>
          <a:p>
            <a:pPr algn="justLow">
              <a:buNone/>
            </a:pPr>
            <a:r>
              <a:rPr lang="fa-IR" b="1" dirty="0" smtClean="0">
                <a:cs typeface="B Lotus" pitchFamily="2" charset="-78"/>
              </a:rPr>
              <a:t>        این تورفتگی درسطرآغازبندنوشت ازنیم تایک سانتی مترودرتایپ، به اندازه ی چهارفاصله است.</a:t>
            </a:r>
          </a:p>
          <a:p>
            <a:pPr algn="justLow">
              <a:buNone/>
            </a:pPr>
            <a:r>
              <a:rPr lang="fa-IR" b="1" dirty="0" smtClean="0">
                <a:cs typeface="B Lotus" pitchFamily="2" charset="-78"/>
              </a:rPr>
              <a:t>   </a:t>
            </a:r>
            <a:r>
              <a:rPr lang="fa-IR" b="1" dirty="0" smtClean="0">
                <a:solidFill>
                  <a:srgbClr val="FF0000"/>
                </a:solidFill>
                <a:cs typeface="B Lotus" pitchFamily="2" charset="-78"/>
              </a:rPr>
              <a:t>نکته: </a:t>
            </a:r>
            <a:r>
              <a:rPr lang="fa-IR" b="1" dirty="0" smtClean="0">
                <a:cs typeface="B Lotus" pitchFamily="2" charset="-78"/>
              </a:rPr>
              <a:t>درشیوه ی دیگری ازبندآرایی، به جا تورفتگی، بین هربندبابندبعدی فاصله می گذارند، تابندها ازهم متمایزشوند.</a:t>
            </a:r>
          </a:p>
          <a:p>
            <a:pPr algn="justLow">
              <a:buNone/>
            </a:pPr>
            <a:r>
              <a:rPr lang="fa-IR" sz="2200" b="1" dirty="0" smtClean="0">
                <a:solidFill>
                  <a:srgbClr val="FF0000"/>
                </a:solidFill>
                <a:cs typeface="B Lotus" pitchFamily="2" charset="-78"/>
              </a:rPr>
              <a:t>4-1-4)</a:t>
            </a:r>
            <a:r>
              <a:rPr lang="fa-IR" b="1" dirty="0" smtClean="0">
                <a:solidFill>
                  <a:srgbClr val="FF0000"/>
                </a:solidFill>
                <a:cs typeface="B Lotus" pitchFamily="2" charset="-78"/>
              </a:rPr>
              <a:t>فاصله ی سطرها</a:t>
            </a:r>
            <a:r>
              <a:rPr lang="fa-IR" b="1" dirty="0" smtClean="0">
                <a:cs typeface="B Lotus" pitchFamily="2" charset="-78"/>
              </a:rPr>
              <a:t>: بین سطرها درکتاب ومقاله برای چاپ، معمولاً یک سانتی متراست؛ امااگرنوشته برای ارائه به استادیاویراستارتنظیم می شود، معمولاً فاصله ی سطرهارادوبرابرمی کنند، تاتوضیحات ویاداشت های خودرالابلای سطرها بنویسند</a:t>
            </a:r>
            <a:r>
              <a:rPr lang="fa-IR" sz="2800" dirty="0" smtClean="0">
                <a:cs typeface="B Lotus" pitchFamily="2" charset="-78"/>
              </a:rPr>
              <a:t>.</a:t>
            </a:r>
          </a:p>
          <a:p>
            <a:pPr>
              <a:buNone/>
            </a:pPr>
            <a:endParaRPr lang="fa-IR" sz="2800" dirty="0" smtClean="0">
              <a:cs typeface="B Lotus"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normAutofit lnSpcReduction="10000"/>
          </a:bodyPr>
          <a:lstStyle/>
          <a:p>
            <a:pPr>
              <a:buNone/>
            </a:pPr>
            <a:r>
              <a:rPr lang="fa-IR" sz="2400" b="1" dirty="0" smtClean="0">
                <a:cs typeface="B Lotus" pitchFamily="2" charset="-78"/>
              </a:rPr>
              <a:t>4-1-5)</a:t>
            </a:r>
            <a:r>
              <a:rPr lang="fa-IR" sz="3600" b="1" dirty="0" smtClean="0">
                <a:cs typeface="B Lotus" pitchFamily="2" charset="-78"/>
              </a:rPr>
              <a:t>ساختمان بندنوشت:</a:t>
            </a:r>
          </a:p>
          <a:p>
            <a:pPr algn="justLow">
              <a:buNone/>
            </a:pPr>
            <a:r>
              <a:rPr lang="fa-IR" sz="3000" dirty="0" smtClean="0">
                <a:cs typeface="B Lotus" pitchFamily="2" charset="-78"/>
              </a:rPr>
              <a:t>         </a:t>
            </a:r>
            <a:r>
              <a:rPr lang="fa-IR" sz="3000" b="1" dirty="0" smtClean="0">
                <a:solidFill>
                  <a:srgbClr val="FF0000"/>
                </a:solidFill>
                <a:cs typeface="B Lotus" pitchFamily="2" charset="-78"/>
              </a:rPr>
              <a:t>هربندنوشت، دربردارنده ی یک اندیشه است </a:t>
            </a:r>
            <a:r>
              <a:rPr lang="fa-IR" sz="3000" b="1" dirty="0" smtClean="0">
                <a:cs typeface="B Lotus" pitchFamily="2" charset="-78"/>
              </a:rPr>
              <a:t>ومعمولاًدرجمله ی نخست بیان می شودکه آن را«جمله ی موضوع» یا «جمله ی کانونی»می نامند. این جمله درواقع«جانِ بندنوشت»است.</a:t>
            </a:r>
          </a:p>
          <a:p>
            <a:pPr>
              <a:buNone/>
            </a:pPr>
            <a:r>
              <a:rPr lang="fa-IR" sz="3000" b="1" dirty="0" smtClean="0">
                <a:cs typeface="B Lotus" pitchFamily="2" charset="-78"/>
              </a:rPr>
              <a:t>      </a:t>
            </a:r>
            <a:r>
              <a:rPr lang="fa-IR" sz="3000" b="1" dirty="0" smtClean="0">
                <a:solidFill>
                  <a:srgbClr val="FF0000"/>
                </a:solidFill>
                <a:cs typeface="B Lotus" pitchFamily="2" charset="-78"/>
              </a:rPr>
              <a:t>فرمول:جمله ی کانونی=موضوع+عبارت محدودکننده</a:t>
            </a:r>
          </a:p>
          <a:p>
            <a:pPr>
              <a:buNone/>
            </a:pPr>
            <a:r>
              <a:rPr lang="fa-IR" sz="2000" b="1" dirty="0" smtClean="0">
                <a:solidFill>
                  <a:srgbClr val="FF0000"/>
                </a:solidFill>
                <a:cs typeface="B Lotus" pitchFamily="2" charset="-78"/>
              </a:rPr>
              <a:t>4-1-6)</a:t>
            </a:r>
            <a:r>
              <a:rPr lang="fa-IR" sz="3000" b="1" dirty="0" smtClean="0">
                <a:solidFill>
                  <a:srgbClr val="FF0000"/>
                </a:solidFill>
                <a:cs typeface="B Lotus" pitchFamily="2" charset="-78"/>
              </a:rPr>
              <a:t>انسجام بندنوشت:</a:t>
            </a:r>
          </a:p>
          <a:p>
            <a:pPr algn="justLow">
              <a:buNone/>
            </a:pPr>
            <a:r>
              <a:rPr lang="fa-IR" sz="3000" b="1" dirty="0" smtClean="0">
                <a:cs typeface="B Lotus" pitchFamily="2" charset="-78"/>
              </a:rPr>
              <a:t>        </a:t>
            </a:r>
            <a:r>
              <a:rPr lang="fa-IR" sz="3000" b="1" dirty="0" smtClean="0">
                <a:solidFill>
                  <a:srgbClr val="FF0000"/>
                </a:solidFill>
                <a:cs typeface="B Lotus" pitchFamily="2" charset="-78"/>
              </a:rPr>
              <a:t>یک بندنوشت علاوه برجمله ی کانونی(عنوان)، </a:t>
            </a:r>
            <a:r>
              <a:rPr lang="fa-IR" sz="3000" b="1" dirty="0" smtClean="0">
                <a:cs typeface="B Lotus" pitchFamily="2" charset="-78"/>
              </a:rPr>
              <a:t>جمله های دیگری داردکه به نحوی دربیان، توضیح، گسترش وتقویت محتوای جمله ی کانونی(موضوع)سهم به سزایی دارند. این کاررامعمولاً به کمک عواملی مانندنمونه ها، مثال ها، جزئیات، حکایات، آمارهاو...انجام می شود.</a:t>
            </a:r>
          </a:p>
          <a:p>
            <a:pPr>
              <a:buNone/>
            </a:pPr>
            <a:r>
              <a:rPr lang="fa-IR" sz="3000" dirty="0" smtClean="0">
                <a:cs typeface="B Lotus" pitchFamily="2" charset="-78"/>
              </a:rPr>
              <a:t>   </a:t>
            </a:r>
            <a:endParaRPr lang="fa-IR" sz="3000" dirty="0">
              <a:cs typeface="B Lotus"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lstStyle/>
          <a:p>
            <a:pPr>
              <a:buNone/>
            </a:pPr>
            <a:r>
              <a:rPr lang="fa-IR" sz="2400" b="1" dirty="0" smtClean="0">
                <a:cs typeface="B Lotus" pitchFamily="2" charset="-78"/>
              </a:rPr>
              <a:t>4-1-7)</a:t>
            </a:r>
            <a:r>
              <a:rPr lang="fa-IR" sz="3600" b="1" dirty="0" smtClean="0">
                <a:cs typeface="B Lotus" pitchFamily="2" charset="-78"/>
              </a:rPr>
              <a:t>گونه های بندنوشت:</a:t>
            </a:r>
          </a:p>
          <a:p>
            <a:pPr>
              <a:buNone/>
            </a:pPr>
            <a:r>
              <a:rPr lang="fa-IR" dirty="0" smtClean="0">
                <a:cs typeface="B Lotus" pitchFamily="2" charset="-78"/>
              </a:rPr>
              <a:t>   </a:t>
            </a:r>
            <a:r>
              <a:rPr lang="fa-IR" sz="2000" b="1" dirty="0" smtClean="0">
                <a:solidFill>
                  <a:srgbClr val="FF0000"/>
                </a:solidFill>
                <a:cs typeface="B Lotus" pitchFamily="2" charset="-78"/>
              </a:rPr>
              <a:t>4-1-7-1)</a:t>
            </a:r>
            <a:r>
              <a:rPr lang="fa-IR" b="1" dirty="0" smtClean="0">
                <a:solidFill>
                  <a:srgbClr val="FF0000"/>
                </a:solidFill>
                <a:cs typeface="B Lotus" pitchFamily="2" charset="-78"/>
              </a:rPr>
              <a:t>بندنوشت تعریفی</a:t>
            </a:r>
            <a:r>
              <a:rPr lang="fa-IR" b="1" dirty="0" smtClean="0">
                <a:cs typeface="B Lotus" pitchFamily="2" charset="-78"/>
              </a:rPr>
              <a:t>: </a:t>
            </a:r>
          </a:p>
          <a:p>
            <a:pPr algn="justLow">
              <a:buNone/>
            </a:pPr>
            <a:r>
              <a:rPr lang="fa-IR" b="1" dirty="0" smtClean="0">
                <a:cs typeface="B Lotus" pitchFamily="2" charset="-78"/>
              </a:rPr>
              <a:t>       درنوشتارعلمی، بعضی وقت ها لازم است، بندنوشتی برای تعریف یک اصطلاح، توضیح معانی آن، یاچگونگی استفاده ازآن رابنویسید. به این نوع بندنوشت</a:t>
            </a:r>
            <a:r>
              <a:rPr lang="fa-IR" b="1" dirty="0" smtClean="0">
                <a:solidFill>
                  <a:srgbClr val="FF0000"/>
                </a:solidFill>
                <a:cs typeface="B Lotus" pitchFamily="2" charset="-78"/>
              </a:rPr>
              <a:t>«تعریفی»یا«توضیحی» </a:t>
            </a:r>
            <a:r>
              <a:rPr lang="fa-IR" b="1" dirty="0" smtClean="0">
                <a:cs typeface="B Lotus" pitchFamily="2" charset="-78"/>
              </a:rPr>
              <a:t>می گویند.</a:t>
            </a:r>
          </a:p>
          <a:p>
            <a:pPr>
              <a:buNone/>
            </a:pPr>
            <a:r>
              <a:rPr lang="fa-IR" b="1" dirty="0" smtClean="0">
                <a:cs typeface="B Lotus" pitchFamily="2" charset="-78"/>
              </a:rPr>
              <a:t>   </a:t>
            </a:r>
            <a:r>
              <a:rPr lang="fa-IR" sz="2000" b="1" dirty="0" smtClean="0">
                <a:solidFill>
                  <a:srgbClr val="FF0000"/>
                </a:solidFill>
                <a:cs typeface="B Lotus" pitchFamily="2" charset="-78"/>
              </a:rPr>
              <a:t>4-1-7-2)</a:t>
            </a:r>
            <a:r>
              <a:rPr lang="fa-IR" b="1" dirty="0" smtClean="0">
                <a:solidFill>
                  <a:srgbClr val="FF0000"/>
                </a:solidFill>
                <a:cs typeface="B Lotus" pitchFamily="2" charset="-78"/>
              </a:rPr>
              <a:t>بندنوشت رده بندی</a:t>
            </a:r>
            <a:r>
              <a:rPr lang="fa-IR" b="1" dirty="0" smtClean="0">
                <a:cs typeface="B Lotus" pitchFamily="2" charset="-78"/>
              </a:rPr>
              <a:t>:</a:t>
            </a:r>
          </a:p>
          <a:p>
            <a:pPr>
              <a:buNone/>
            </a:pPr>
            <a:r>
              <a:rPr lang="fa-IR" b="1" dirty="0" smtClean="0">
                <a:cs typeface="B Lotus" pitchFamily="2" charset="-78"/>
              </a:rPr>
              <a:t>       این نوع بندنوشت با معرفی یک جنس کلی ترآغازمی شود، سپس به نوع وبخش های کوچک ترتقسیم می شود.</a:t>
            </a:r>
          </a:p>
          <a:p>
            <a:pPr>
              <a:buNone/>
            </a:pPr>
            <a:r>
              <a:rPr lang="fa-IR" dirty="0" smtClean="0">
                <a:cs typeface="B Lotus" pitchFamily="2" charset="-78"/>
              </a:rPr>
              <a:t> </a:t>
            </a:r>
            <a:endParaRPr lang="fa-IR" dirty="0">
              <a:cs typeface="B Lotus"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5819477"/>
          </a:xfrm>
        </p:spPr>
        <p:txBody>
          <a:bodyPr>
            <a:normAutofit lnSpcReduction="10000"/>
          </a:bodyPr>
          <a:lstStyle/>
          <a:p>
            <a:pPr>
              <a:buNone/>
            </a:pPr>
            <a:r>
              <a:rPr lang="fa-IR" sz="2000" b="1" dirty="0" smtClean="0">
                <a:solidFill>
                  <a:srgbClr val="FF0000"/>
                </a:solidFill>
                <a:cs typeface="B Lotus" pitchFamily="2" charset="-78"/>
              </a:rPr>
              <a:t>4-1-7-3)</a:t>
            </a:r>
            <a:r>
              <a:rPr lang="fa-IR" b="1" dirty="0" smtClean="0">
                <a:solidFill>
                  <a:srgbClr val="FF0000"/>
                </a:solidFill>
                <a:cs typeface="B Lotus" pitchFamily="2" charset="-78"/>
              </a:rPr>
              <a:t>بندنوشت علت ومعلولی:</a:t>
            </a:r>
          </a:p>
          <a:p>
            <a:pPr algn="justLow">
              <a:buNone/>
            </a:pPr>
            <a:r>
              <a:rPr lang="fa-IR" dirty="0" smtClean="0">
                <a:cs typeface="B Lotus" pitchFamily="2" charset="-78"/>
              </a:rPr>
              <a:t>         </a:t>
            </a:r>
            <a:r>
              <a:rPr lang="fa-IR" b="1" dirty="0" smtClean="0">
                <a:solidFill>
                  <a:srgbClr val="FF0000"/>
                </a:solidFill>
                <a:cs typeface="B Lotus" pitchFamily="2" charset="-78"/>
              </a:rPr>
              <a:t>نوعی بندنوشت است که درآن، علت یک امربیان می شود</a:t>
            </a:r>
            <a:r>
              <a:rPr lang="fa-IR" b="1" dirty="0" smtClean="0">
                <a:cs typeface="B Lotus" pitchFamily="2" charset="-78"/>
              </a:rPr>
              <a:t>، یانتایج ومعلول های یک علت، به بحث گذاشته می شود.</a:t>
            </a:r>
          </a:p>
          <a:p>
            <a:pPr algn="justLow">
              <a:buNone/>
            </a:pPr>
            <a:r>
              <a:rPr lang="fa-IR" b="1" dirty="0" smtClean="0">
                <a:cs typeface="B Lotus" pitchFamily="2" charset="-78"/>
              </a:rPr>
              <a:t>   تمرکزبرمعلول: دانشمندان نسبت به افزایش گرمای زمین که به تأثیرگلخانه ای معروف است، هشدارمی دهند....</a:t>
            </a:r>
          </a:p>
          <a:p>
            <a:pPr algn="justLow">
              <a:buNone/>
            </a:pPr>
            <a:r>
              <a:rPr lang="fa-IR" b="1" dirty="0" smtClean="0">
                <a:cs typeface="B Lotus" pitchFamily="2" charset="-78"/>
              </a:rPr>
              <a:t>   تمرکزبرعلت: چرازنان آمریکا نسبت به تبعیض شغلی اعتراض دارند؟</a:t>
            </a:r>
          </a:p>
          <a:p>
            <a:pPr>
              <a:buNone/>
            </a:pPr>
            <a:r>
              <a:rPr lang="fa-IR" sz="2000" b="1" dirty="0" smtClean="0">
                <a:solidFill>
                  <a:srgbClr val="FF0000"/>
                </a:solidFill>
                <a:cs typeface="B Lotus" pitchFamily="2" charset="-78"/>
              </a:rPr>
              <a:t>4-1-7-4)</a:t>
            </a:r>
            <a:r>
              <a:rPr lang="fa-IR" b="1" dirty="0" smtClean="0">
                <a:solidFill>
                  <a:srgbClr val="FF0000"/>
                </a:solidFill>
                <a:cs typeface="B Lotus" pitchFamily="2" charset="-78"/>
              </a:rPr>
              <a:t>بندنوشت مقایسه ای:</a:t>
            </a:r>
          </a:p>
          <a:p>
            <a:pPr algn="justLow">
              <a:buNone/>
            </a:pPr>
            <a:r>
              <a:rPr lang="fa-IR" dirty="0" smtClean="0">
                <a:cs typeface="B Lotus" pitchFamily="2" charset="-78"/>
              </a:rPr>
              <a:t>        </a:t>
            </a:r>
            <a:r>
              <a:rPr lang="fa-IR" b="1" dirty="0" smtClean="0">
                <a:solidFill>
                  <a:srgbClr val="FF0000"/>
                </a:solidFill>
                <a:cs typeface="B Lotus" pitchFamily="2" charset="-78"/>
              </a:rPr>
              <a:t>اگربخواهیم درباره ی شباهت ها وتفاوت های میان دوپدیده</a:t>
            </a:r>
            <a:r>
              <a:rPr lang="fa-IR" b="1" dirty="0" smtClean="0">
                <a:cs typeface="B Lotus" pitchFamily="2" charset="-78"/>
              </a:rPr>
              <a:t>، دوشخص یادوموضوع بحث کنیم، جمله های نوشتاری را باید به شکل تطبیقی یا مقایسه ای تنظیم می کنیم.</a:t>
            </a:r>
          </a:p>
          <a:p>
            <a:pPr>
              <a:buNone/>
            </a:pPr>
            <a:endParaRPr lang="fa-IR" dirty="0">
              <a:cs typeface="B Lotus"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675461"/>
          </a:xfrm>
        </p:spPr>
        <p:txBody>
          <a:bodyPr>
            <a:normAutofit lnSpcReduction="10000"/>
          </a:bodyPr>
          <a:lstStyle/>
          <a:p>
            <a:pPr>
              <a:buNone/>
            </a:pPr>
            <a:r>
              <a:rPr lang="fa-IR" sz="2000" b="1" dirty="0" smtClean="0">
                <a:solidFill>
                  <a:srgbClr val="FF0000"/>
                </a:solidFill>
                <a:cs typeface="B Lotus" pitchFamily="2" charset="-78"/>
              </a:rPr>
              <a:t>4-1-7-5)</a:t>
            </a:r>
            <a:r>
              <a:rPr lang="fa-IR" b="1" dirty="0" smtClean="0">
                <a:solidFill>
                  <a:srgbClr val="FF0000"/>
                </a:solidFill>
                <a:cs typeface="B Lotus" pitchFamily="2" charset="-78"/>
              </a:rPr>
              <a:t>بندنوشت نتیجه گیری:</a:t>
            </a:r>
          </a:p>
          <a:p>
            <a:pPr algn="justLow">
              <a:buNone/>
            </a:pPr>
            <a:r>
              <a:rPr lang="fa-IR" dirty="0" smtClean="0">
                <a:cs typeface="B Lotus" pitchFamily="2" charset="-78"/>
              </a:rPr>
              <a:t>       </a:t>
            </a:r>
            <a:r>
              <a:rPr lang="fa-IR" b="1" dirty="0" smtClean="0">
                <a:solidFill>
                  <a:srgbClr val="FF0000"/>
                </a:solidFill>
                <a:cs typeface="B Lotus" pitchFamily="2" charset="-78"/>
              </a:rPr>
              <a:t>معمولاً دربخش پایانی نوشتارمی آید</a:t>
            </a:r>
            <a:r>
              <a:rPr lang="fa-IR" b="1" dirty="0" smtClean="0">
                <a:cs typeface="B Lotus" pitchFamily="2" charset="-78"/>
              </a:rPr>
              <a:t>، وبابیانی ساده، نکات اصلی موضوع را که دربندنوشت های توضیحی بسط وگسترش یافته اند، بازگویی وجمع بندی می کند</a:t>
            </a:r>
            <a:r>
              <a:rPr lang="fa-IR" dirty="0" smtClean="0">
                <a:cs typeface="B Lotus" pitchFamily="2" charset="-78"/>
              </a:rPr>
              <a:t>.</a:t>
            </a:r>
          </a:p>
          <a:p>
            <a:pPr>
              <a:buNone/>
            </a:pPr>
            <a:r>
              <a:rPr lang="fa-IR" sz="2000" b="1" dirty="0" smtClean="0">
                <a:solidFill>
                  <a:srgbClr val="FF0000"/>
                </a:solidFill>
                <a:cs typeface="B Lotus" pitchFamily="2" charset="-78"/>
              </a:rPr>
              <a:t>4-1-7-6)</a:t>
            </a:r>
            <a:r>
              <a:rPr lang="fa-IR" b="1" dirty="0" smtClean="0">
                <a:solidFill>
                  <a:srgbClr val="FF0000"/>
                </a:solidFill>
                <a:cs typeface="B Lotus" pitchFamily="2" charset="-78"/>
              </a:rPr>
              <a:t>بندنوشت طرح مسئله:</a:t>
            </a:r>
          </a:p>
          <a:p>
            <a:pPr algn="justLow">
              <a:buNone/>
            </a:pPr>
            <a:r>
              <a:rPr lang="fa-IR" dirty="0" smtClean="0">
                <a:cs typeface="B Lotus" pitchFamily="2" charset="-78"/>
              </a:rPr>
              <a:t>       </a:t>
            </a:r>
            <a:r>
              <a:rPr lang="fa-IR" b="1" dirty="0" smtClean="0">
                <a:solidFill>
                  <a:srgbClr val="FF0000"/>
                </a:solidFill>
                <a:cs typeface="B Lotus" pitchFamily="2" charset="-78"/>
              </a:rPr>
              <a:t>درآغازیک مقاله بایدنخست مسئله ی موردبحث را مطرح کنید</a:t>
            </a:r>
            <a:r>
              <a:rPr lang="fa-IR" b="1" dirty="0" smtClean="0">
                <a:cs typeface="B Lotus" pitchFamily="2" charset="-78"/>
              </a:rPr>
              <a:t>. طرح مسئله درقالب یک تاسه بندنوشت امکان پذیر است. درجمله ی کانونی این نوع بندنوشت، ابتداموضوع یا اندیشه ای را که قراراست درباره ی آن بحث شود مطرح می کنید. بعدازآن جمله های پشتیبان می آیندوموضوع را با پاسخ به پرسش هایی ازاین دست</a:t>
            </a:r>
            <a:r>
              <a:rPr lang="fa-IR" b="1" dirty="0" smtClean="0">
                <a:solidFill>
                  <a:srgbClr val="FF0000"/>
                </a:solidFill>
                <a:cs typeface="B Lotus" pitchFamily="2" charset="-78"/>
              </a:rPr>
              <a:t>:(این مسئله چرامهم است؟/چگونه به این موضوع می پردازید/و...)، </a:t>
            </a:r>
            <a:r>
              <a:rPr lang="fa-IR" b="1" dirty="0" smtClean="0">
                <a:cs typeface="B Lotus" pitchFamily="2" charset="-78"/>
              </a:rPr>
              <a:t>گسترش می دهید.</a:t>
            </a:r>
            <a:endParaRPr lang="fa-IR" b="1" dirty="0">
              <a:cs typeface="B Lotus"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8229600" cy="642937"/>
          </a:xfrm>
        </p:spPr>
        <p:txBody>
          <a:bodyPr/>
          <a:lstStyle/>
          <a:p>
            <a:pPr>
              <a:defRPr/>
            </a:pPr>
            <a:endParaRPr lang="fa-IR" dirty="0"/>
          </a:p>
        </p:txBody>
      </p:sp>
      <p:sp>
        <p:nvSpPr>
          <p:cNvPr id="68611" name="Slide Number Placeholder 3"/>
          <p:cNvSpPr>
            <a:spLocks noGrp="1"/>
          </p:cNvSpPr>
          <p:nvPr>
            <p:ph type="sldNum" sz="quarter" idx="11"/>
          </p:nvPr>
        </p:nvSpPr>
        <p:spPr>
          <a:noFill/>
        </p:spPr>
        <p:txBody>
          <a:bodyPr/>
          <a:lstStyle/>
          <a:p>
            <a:fld id="{4DFF767E-12FC-498C-B969-166FB1B895AD}" type="slidenum">
              <a:rPr lang="ar-SA" smtClean="0"/>
              <a:pPr/>
              <a:t>35</a:t>
            </a:fld>
            <a:endParaRPr lang="en-US" smtClean="0"/>
          </a:p>
        </p:txBody>
      </p:sp>
      <p:pic>
        <p:nvPicPr>
          <p:cNvPr id="68612" name="Picture 3"/>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b="1" dirty="0" smtClean="0">
              <a:solidFill>
                <a:srgbClr val="FF0000"/>
              </a:solidFill>
              <a:cs typeface="B Lotus" pitchFamily="2" charset="-78"/>
            </a:endParaRPr>
          </a:p>
          <a:p>
            <a:endParaRPr lang="fa-IR" b="1" dirty="0" smtClean="0">
              <a:solidFill>
                <a:srgbClr val="FF0000"/>
              </a:solidFill>
              <a:cs typeface="B Lotus" pitchFamily="2" charset="-78"/>
            </a:endParaRPr>
          </a:p>
          <a:p>
            <a:endParaRPr lang="fa-IR" b="1" dirty="0" smtClean="0">
              <a:solidFill>
                <a:srgbClr val="FF0000"/>
              </a:solidFill>
              <a:cs typeface="B Lotus" pitchFamily="2" charset="-78"/>
            </a:endParaRPr>
          </a:p>
          <a:p>
            <a:pPr>
              <a:buNone/>
            </a:pPr>
            <a:r>
              <a:rPr lang="fa-IR" b="1" dirty="0" smtClean="0">
                <a:solidFill>
                  <a:srgbClr val="FF0000"/>
                </a:solidFill>
                <a:cs typeface="B Lotus" pitchFamily="2" charset="-78"/>
              </a:rPr>
              <a:t>                             5)</a:t>
            </a:r>
            <a:r>
              <a:rPr lang="fa-IR" sz="4000" b="1" dirty="0" smtClean="0">
                <a:solidFill>
                  <a:srgbClr val="FF0000"/>
                </a:solidFill>
                <a:cs typeface="B Lotus" pitchFamily="2" charset="-78"/>
              </a:rPr>
              <a:t>ارجاع نویسی</a:t>
            </a:r>
            <a:endParaRPr lang="fa-IR"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0"/>
            <a:ext cx="8496944" cy="6525344"/>
          </a:xfrm>
        </p:spPr>
        <p:txBody>
          <a:bodyPr>
            <a:normAutofit/>
          </a:bodyPr>
          <a:lstStyle/>
          <a:p>
            <a:pPr>
              <a:buNone/>
            </a:pPr>
            <a:endParaRPr lang="fa-IR" sz="4800" b="1" dirty="0" smtClean="0">
              <a:solidFill>
                <a:srgbClr val="FF0000"/>
              </a:solidFill>
              <a:cs typeface="B Lotus" pitchFamily="2" charset="-78"/>
            </a:endParaRPr>
          </a:p>
          <a:p>
            <a:pPr>
              <a:buNone/>
            </a:pPr>
            <a:r>
              <a:rPr lang="fa-IR" sz="4000" dirty="0" smtClean="0">
                <a:cs typeface="B Lotus" pitchFamily="2" charset="-78"/>
              </a:rPr>
              <a:t>  </a:t>
            </a:r>
          </a:p>
          <a:p>
            <a:pPr algn="just">
              <a:buNone/>
            </a:pPr>
            <a:r>
              <a:rPr lang="fa-IR" sz="4000" b="1" dirty="0" smtClean="0">
                <a:cs typeface="B Lotus" pitchFamily="2" charset="-78"/>
              </a:rPr>
              <a:t>      *اعتبار يك گزارش پژوهشي علاوه بر صحت و دقت داده ها و استدلال حاصل از آنها، به منابع و مراجعي است كه ازاطلاعات آنها در پژوهش استفاده شده است. در اين قسمت به مباحث مهم </a:t>
            </a:r>
            <a:r>
              <a:rPr lang="fa-IR" sz="4000" b="1" dirty="0" smtClean="0">
                <a:solidFill>
                  <a:srgbClr val="FF0000"/>
                </a:solidFill>
                <a:cs typeface="B Lotus" pitchFamily="2" charset="-78"/>
              </a:rPr>
              <a:t>ارجاع نویسی</a:t>
            </a:r>
            <a:r>
              <a:rPr lang="fa-IR" sz="4000" b="1" dirty="0" smtClean="0">
                <a:cs typeface="B Lotus" pitchFamily="2" charset="-78"/>
              </a:rPr>
              <a:t> اشاره مي شود:</a:t>
            </a:r>
          </a:p>
          <a:p>
            <a:pPr>
              <a:buNone/>
            </a:pPr>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08912" cy="6264696"/>
          </a:xfrm>
        </p:spPr>
        <p:txBody>
          <a:bodyPr>
            <a:noAutofit/>
          </a:bodyPr>
          <a:lstStyle/>
          <a:p>
            <a:pPr>
              <a:buNone/>
            </a:pPr>
            <a:r>
              <a:rPr lang="fa-IR" sz="2400" b="1" dirty="0" smtClean="0">
                <a:solidFill>
                  <a:srgbClr val="FF0000"/>
                </a:solidFill>
                <a:cs typeface="B Lotus" pitchFamily="2" charset="-78"/>
              </a:rPr>
              <a:t>5-1)</a:t>
            </a:r>
            <a:r>
              <a:rPr lang="fa-IR" sz="3600" b="1" dirty="0" smtClean="0">
                <a:solidFill>
                  <a:srgbClr val="FF0000"/>
                </a:solidFill>
                <a:cs typeface="B Lotus" pitchFamily="2" charset="-78"/>
              </a:rPr>
              <a:t>ارجاع درمتن: </a:t>
            </a:r>
          </a:p>
          <a:p>
            <a:pPr>
              <a:buNone/>
            </a:pPr>
            <a:r>
              <a:rPr lang="fa-IR" sz="3000" b="1" dirty="0" smtClean="0">
                <a:cs typeface="B Lotus" pitchFamily="2" charset="-78"/>
              </a:rPr>
              <a:t>اخلاق پژوهشگری وعلمی اقتضامی کندکه اندیشه هایی که به دیگران تعلق داردمشخص گردد</a:t>
            </a:r>
            <a:r>
              <a:rPr lang="fa-IR" sz="2800" b="1" dirty="0" smtClean="0">
                <a:cs typeface="B Lotus" pitchFamily="2" charset="-78"/>
              </a:rPr>
              <a:t>.</a:t>
            </a:r>
          </a:p>
          <a:p>
            <a:pPr>
              <a:buNone/>
            </a:pPr>
            <a:r>
              <a:rPr lang="fa-IR" sz="2000" b="1" dirty="0" smtClean="0">
                <a:solidFill>
                  <a:srgbClr val="FF0000"/>
                </a:solidFill>
                <a:cs typeface="B Lotus" pitchFamily="2" charset="-78"/>
              </a:rPr>
              <a:t>5-1-1)</a:t>
            </a:r>
            <a:r>
              <a:rPr lang="fa-IR" sz="3000" b="1" dirty="0" smtClean="0">
                <a:solidFill>
                  <a:srgbClr val="FF0000"/>
                </a:solidFill>
                <a:cs typeface="B Lotus" pitchFamily="2" charset="-78"/>
              </a:rPr>
              <a:t>ارجاع درمتن به این شکل انجام می پذیرد:</a:t>
            </a:r>
          </a:p>
          <a:p>
            <a:pPr>
              <a:buNone/>
            </a:pPr>
            <a:r>
              <a:rPr lang="fa-IR" sz="2800" b="1" dirty="0" smtClean="0">
                <a:cs typeface="B Lotus" pitchFamily="2" charset="-78"/>
              </a:rPr>
              <a:t>  </a:t>
            </a:r>
            <a:r>
              <a:rPr lang="fa-IR" sz="2000" b="1" dirty="0" smtClean="0">
                <a:cs typeface="B Lotus" pitchFamily="2" charset="-78"/>
              </a:rPr>
              <a:t>5-1-1-1) </a:t>
            </a:r>
            <a:r>
              <a:rPr lang="fa-IR" sz="3000" b="1" dirty="0" smtClean="0">
                <a:cs typeface="B Lotus" pitchFamily="2" charset="-78"/>
              </a:rPr>
              <a:t>خانوادگی مؤلف(بدون القاب)، سال نشر، ص کتاب.</a:t>
            </a:r>
          </a:p>
          <a:p>
            <a:pPr>
              <a:buNone/>
            </a:pPr>
            <a:r>
              <a:rPr lang="fa-IR" sz="2800" b="1" dirty="0" smtClean="0">
                <a:cs typeface="B Lotus" pitchFamily="2" charset="-78"/>
              </a:rPr>
              <a:t>  </a:t>
            </a:r>
            <a:r>
              <a:rPr lang="fa-IR" sz="2000" b="1" dirty="0" smtClean="0">
                <a:cs typeface="B Lotus" pitchFamily="2" charset="-78"/>
              </a:rPr>
              <a:t>5-1-1-2)</a:t>
            </a:r>
            <a:r>
              <a:rPr lang="fa-IR" sz="3000" b="1" dirty="0" smtClean="0">
                <a:cs typeface="B Lotus" pitchFamily="2" charset="-78"/>
              </a:rPr>
              <a:t>ارجاع به منابع شماره دار، نخست دربخش منابع، کل منابع تحقیق به ترتیب الفبا فهرست می کنند، سپس آن هارابه ترتیب شماره مشخص می کنند؛ درنهایت نشانی ارجاع راداخل دوهلال باشماره ی منبع وصفحه می نویسند</a:t>
            </a:r>
            <a:r>
              <a:rPr lang="fa-IR" sz="3000" b="1" dirty="0" smtClean="0">
                <a:solidFill>
                  <a:srgbClr val="FF0000"/>
                </a:solidFill>
                <a:cs typeface="B Lotus" pitchFamily="2" charset="-78"/>
              </a:rPr>
              <a:t> </a:t>
            </a:r>
            <a:r>
              <a:rPr lang="fa-IR" sz="2400" b="1" dirty="0" smtClean="0">
                <a:solidFill>
                  <a:srgbClr val="FF0000"/>
                </a:solidFill>
                <a:cs typeface="B Lotus" pitchFamily="2" charset="-78"/>
              </a:rPr>
              <a:t>(6: 92).</a:t>
            </a:r>
          </a:p>
          <a:p>
            <a:pPr>
              <a:buNone/>
            </a:pPr>
            <a:r>
              <a:rPr lang="fa-IR" sz="2000" b="1" dirty="0" smtClean="0">
                <a:solidFill>
                  <a:srgbClr val="FF0000"/>
                </a:solidFill>
                <a:cs typeface="B Lotus" pitchFamily="2" charset="-78"/>
              </a:rPr>
              <a:t>5-1-2)</a:t>
            </a:r>
            <a:r>
              <a:rPr lang="fa-IR" sz="3000" b="1" dirty="0" smtClean="0">
                <a:solidFill>
                  <a:srgbClr val="FF0000"/>
                </a:solidFill>
                <a:cs typeface="B Lotus" pitchFamily="2" charset="-78"/>
              </a:rPr>
              <a:t>اگرمؤلفان دویاسه نفرباشندبه ترتیب زیراقدام می شود:</a:t>
            </a:r>
          </a:p>
          <a:p>
            <a:pPr>
              <a:buNone/>
            </a:pPr>
            <a:r>
              <a:rPr lang="fa-IR" sz="3000" b="1" dirty="0" smtClean="0">
                <a:cs typeface="B Lotus" pitchFamily="2" charset="-78"/>
              </a:rPr>
              <a:t>نام خانوادگی هرسه نفربه ترتیبی که درشناسنامه کتاب یا مقاله آمده است</a:t>
            </a:r>
            <a:r>
              <a:rPr lang="fa-IR" sz="2400" b="1" dirty="0" smtClean="0">
                <a:cs typeface="B Lotus" pitchFamily="2" charset="-78"/>
              </a:rPr>
              <a:t>:(سرمد، بازرگان، حجازی، 1379، ص50).</a:t>
            </a:r>
          </a:p>
          <a:p>
            <a:pPr>
              <a:buNone/>
            </a:pPr>
            <a:endParaRPr lang="yo-NG"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60648"/>
            <a:ext cx="7890080" cy="5987752"/>
          </a:xfrm>
        </p:spPr>
        <p:txBody>
          <a:bodyPr>
            <a:noAutofit/>
          </a:bodyPr>
          <a:lstStyle/>
          <a:p>
            <a:pPr>
              <a:buNone/>
            </a:pPr>
            <a:r>
              <a:rPr lang="fa-IR" sz="2000" b="1" dirty="0" smtClean="0">
                <a:solidFill>
                  <a:srgbClr val="FF0000"/>
                </a:solidFill>
                <a:cs typeface="B Lotus" pitchFamily="2" charset="-78"/>
              </a:rPr>
              <a:t>5-1-3)</a:t>
            </a:r>
            <a:r>
              <a:rPr lang="fa-IR" sz="3000" b="1" dirty="0" smtClean="0">
                <a:solidFill>
                  <a:srgbClr val="FF0000"/>
                </a:solidFill>
                <a:cs typeface="B Lotus" pitchFamily="2" charset="-78"/>
              </a:rPr>
              <a:t>اگرمؤلفان بیش ازسه نفرباشند: </a:t>
            </a:r>
          </a:p>
          <a:p>
            <a:pPr>
              <a:buNone/>
            </a:pPr>
            <a:endParaRPr lang="fa-IR" sz="3000" b="1" dirty="0" smtClean="0">
              <a:cs typeface="B Lotus" pitchFamily="2" charset="-78"/>
            </a:endParaRPr>
          </a:p>
          <a:p>
            <a:pPr>
              <a:buNone/>
            </a:pPr>
            <a:r>
              <a:rPr lang="fa-IR" sz="3000" b="1" dirty="0" smtClean="0">
                <a:cs typeface="B Lotus" pitchFamily="2" charset="-78"/>
              </a:rPr>
              <a:t>نام خانوادگی نفراول نوشته واصطلاح«وهمکاران» اضافه می گردد.</a:t>
            </a:r>
          </a:p>
          <a:p>
            <a:pPr>
              <a:buNone/>
            </a:pPr>
            <a:r>
              <a:rPr lang="fa-IR" sz="2000" b="1" dirty="0" smtClean="0">
                <a:solidFill>
                  <a:srgbClr val="FF0000"/>
                </a:solidFill>
                <a:cs typeface="B Lotus" pitchFamily="2" charset="-78"/>
              </a:rPr>
              <a:t>5-1-4)</a:t>
            </a:r>
            <a:r>
              <a:rPr lang="fa-IR" sz="3000" b="1" dirty="0" smtClean="0">
                <a:solidFill>
                  <a:srgbClr val="FF0000"/>
                </a:solidFill>
                <a:cs typeface="B Lotus" pitchFamily="2" charset="-78"/>
              </a:rPr>
              <a:t>چنانچه اثری به نام سازمان ونهادی باشد</a:t>
            </a:r>
            <a:r>
              <a:rPr lang="fa-IR" sz="3000" b="1" dirty="0" smtClean="0">
                <a:cs typeface="B Lotus" pitchFamily="2" charset="-78"/>
              </a:rPr>
              <a:t>، به جای نام مؤلف، نام سازمان نوشته می شود:</a:t>
            </a:r>
          </a:p>
          <a:p>
            <a:pPr algn="just">
              <a:buNone/>
            </a:pPr>
            <a:r>
              <a:rPr lang="fa-IR" sz="2400" b="1" dirty="0" smtClean="0">
                <a:cs typeface="B Lotus" pitchFamily="2" charset="-78"/>
              </a:rPr>
              <a:t>(فرهنگستان زبان وادبیات فارسی، 1383، ص34).</a:t>
            </a:r>
          </a:p>
          <a:p>
            <a:pPr algn="just">
              <a:buNone/>
            </a:pPr>
            <a:r>
              <a:rPr lang="fa-IR" sz="2000" b="1" dirty="0" smtClean="0">
                <a:solidFill>
                  <a:srgbClr val="FF0000"/>
                </a:solidFill>
                <a:cs typeface="B Lotus" pitchFamily="2" charset="-78"/>
              </a:rPr>
              <a:t>5-1-5)</a:t>
            </a:r>
            <a:r>
              <a:rPr lang="fa-IR" sz="3000" b="1" dirty="0" smtClean="0">
                <a:solidFill>
                  <a:srgbClr val="FF0000"/>
                </a:solidFill>
                <a:cs typeface="B Lotus" pitchFamily="2" charset="-78"/>
              </a:rPr>
              <a:t>همچنین اگرازیک مؤلف چنداثرباشد </a:t>
            </a:r>
            <a:r>
              <a:rPr lang="fa-IR" sz="3000" b="1" dirty="0" smtClean="0">
                <a:cs typeface="B Lotus" pitchFamily="2" charset="-78"/>
              </a:rPr>
              <a:t>که در یک ارجاع بخواهیم نام آنها راذکرکنیم، یک بارنام خانوادگی مؤلف را نوشته به تعدادکتاب یا مقالة مؤلف سال انتشاروصفحه رامی آوریم</a:t>
            </a:r>
            <a:r>
              <a:rPr lang="fa-IR" sz="2400" b="1" dirty="0" smtClean="0">
                <a:cs typeface="B Lotus" pitchFamily="2" charset="-78"/>
              </a:rPr>
              <a:t>(یوسفی، 1366، ص12، 1369، ص67)</a:t>
            </a:r>
            <a:endParaRPr lang="fa-IR" sz="2400" b="1" dirty="0">
              <a:cs typeface="B Lotus"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260648"/>
            <a:ext cx="8424936" cy="3847207"/>
          </a:xfrm>
          <a:prstGeom prst="rect">
            <a:avLst/>
          </a:prstGeom>
        </p:spPr>
        <p:txBody>
          <a:bodyPr wrap="square">
            <a:spAutoFit/>
          </a:bodyPr>
          <a:lstStyle/>
          <a:p>
            <a:pPr algn="justLow">
              <a:buNone/>
            </a:pPr>
            <a:r>
              <a:rPr lang="fa-IR" sz="3200" dirty="0" smtClean="0">
                <a:cs typeface="B Lotus" pitchFamily="2" charset="-78"/>
              </a:rPr>
              <a:t>*</a:t>
            </a:r>
            <a:r>
              <a:rPr lang="fa-IR" sz="3600" b="1" dirty="0" smtClean="0">
                <a:cs typeface="B Lotus" pitchFamily="2" charset="-78"/>
              </a:rPr>
              <a:t>درهر</a:t>
            </a:r>
            <a:r>
              <a:rPr lang="fa-IR" sz="3600" b="1" dirty="0" smtClean="0">
                <a:solidFill>
                  <a:srgbClr val="FF0000"/>
                </a:solidFill>
                <a:cs typeface="B Lotus" pitchFamily="2" charset="-78"/>
              </a:rPr>
              <a:t>نوشته ای </a:t>
            </a:r>
            <a:r>
              <a:rPr lang="fa-IR" sz="3600" b="1" dirty="0" smtClean="0">
                <a:cs typeface="B Lotus" pitchFamily="2" charset="-78"/>
              </a:rPr>
              <a:t>باید به نکات زیرتوجه داشته باشیم وبرای پاسخ به آن ها خوب بیندیشیم</a:t>
            </a:r>
            <a:r>
              <a:rPr lang="fa-IR" sz="4800" b="1" dirty="0" smtClean="0">
                <a:cs typeface="B Lotus" pitchFamily="2" charset="-78"/>
              </a:rPr>
              <a:t>:</a:t>
            </a:r>
          </a:p>
          <a:p>
            <a:pPr algn="justLow">
              <a:buNone/>
            </a:pPr>
            <a:r>
              <a:rPr lang="fa-IR" sz="2000" b="1" dirty="0" smtClean="0">
                <a:solidFill>
                  <a:srgbClr val="FF0000"/>
                </a:solidFill>
                <a:cs typeface="B Lotus" pitchFamily="2" charset="-78"/>
              </a:rPr>
              <a:t>1-1)</a:t>
            </a:r>
            <a:r>
              <a:rPr lang="fa-IR" sz="4000" b="1" dirty="0" smtClean="0">
                <a:solidFill>
                  <a:srgbClr val="FF0000"/>
                </a:solidFill>
                <a:cs typeface="B Lotus" pitchFamily="2" charset="-78"/>
              </a:rPr>
              <a:t>چه بنویسیم؟</a:t>
            </a:r>
          </a:p>
          <a:p>
            <a:pPr algn="justLow">
              <a:buNone/>
            </a:pPr>
            <a:r>
              <a:rPr lang="fa-IR" sz="2000" b="1" dirty="0" smtClean="0">
                <a:solidFill>
                  <a:srgbClr val="FF0000"/>
                </a:solidFill>
                <a:cs typeface="B Lotus" pitchFamily="2" charset="-78"/>
              </a:rPr>
              <a:t>1-2)</a:t>
            </a:r>
            <a:r>
              <a:rPr lang="fa-IR" sz="4000" b="1" dirty="0" smtClean="0">
                <a:solidFill>
                  <a:srgbClr val="FF0000"/>
                </a:solidFill>
                <a:cs typeface="B Lotus" pitchFamily="2" charset="-78"/>
              </a:rPr>
              <a:t>چرا</a:t>
            </a:r>
            <a:r>
              <a:rPr lang="en-US" sz="4000" b="1" dirty="0" smtClean="0">
                <a:solidFill>
                  <a:srgbClr val="FF0000"/>
                </a:solidFill>
                <a:cs typeface="B Lotus" pitchFamily="2" charset="-78"/>
              </a:rPr>
              <a:t> </a:t>
            </a:r>
            <a:r>
              <a:rPr lang="fa-IR" sz="4000" b="1" dirty="0" smtClean="0">
                <a:solidFill>
                  <a:srgbClr val="FF0000"/>
                </a:solidFill>
                <a:cs typeface="B Lotus" pitchFamily="2" charset="-78"/>
              </a:rPr>
              <a:t>بنویسیم؟</a:t>
            </a:r>
          </a:p>
          <a:p>
            <a:pPr algn="justLow">
              <a:buNone/>
            </a:pPr>
            <a:r>
              <a:rPr lang="fa-IR" sz="2000" b="1" dirty="0" smtClean="0">
                <a:solidFill>
                  <a:srgbClr val="FF0000"/>
                </a:solidFill>
                <a:cs typeface="B Lotus" pitchFamily="2" charset="-78"/>
              </a:rPr>
              <a:t>1-3)</a:t>
            </a:r>
            <a:r>
              <a:rPr lang="fa-IR" sz="4000" b="1" dirty="0" smtClean="0">
                <a:solidFill>
                  <a:srgbClr val="FF0000"/>
                </a:solidFill>
                <a:cs typeface="B Lotus" pitchFamily="2" charset="-78"/>
              </a:rPr>
              <a:t>برای که بنویسیم؟</a:t>
            </a:r>
          </a:p>
          <a:p>
            <a:pPr algn="justLow">
              <a:buNone/>
            </a:pPr>
            <a:r>
              <a:rPr lang="fa-IR" sz="2000" b="1" dirty="0" smtClean="0">
                <a:solidFill>
                  <a:srgbClr val="FF0000"/>
                </a:solidFill>
                <a:cs typeface="B Lotus" pitchFamily="2" charset="-78"/>
              </a:rPr>
              <a:t>1-4)</a:t>
            </a:r>
            <a:r>
              <a:rPr lang="fa-IR" sz="4000" b="1" dirty="0" smtClean="0">
                <a:solidFill>
                  <a:srgbClr val="FF0000"/>
                </a:solidFill>
                <a:cs typeface="B Lotus" pitchFamily="2" charset="-78"/>
              </a:rPr>
              <a:t>چگونه بنویسیم؟</a:t>
            </a:r>
            <a:endParaRPr lang="fa-IR" sz="4000"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708392" cy="5987752"/>
          </a:xfrm>
        </p:spPr>
        <p:txBody>
          <a:bodyPr>
            <a:noAutofit/>
          </a:bodyPr>
          <a:lstStyle/>
          <a:p>
            <a:pPr>
              <a:buNone/>
            </a:pPr>
            <a:r>
              <a:rPr lang="fa-IR" sz="2000" b="1" dirty="0" smtClean="0">
                <a:solidFill>
                  <a:srgbClr val="FF0000"/>
                </a:solidFill>
                <a:cs typeface="B Lotus" pitchFamily="2" charset="-78"/>
              </a:rPr>
              <a:t>5-1-6)</a:t>
            </a:r>
            <a:r>
              <a:rPr lang="fa-IR" sz="3000" b="1" dirty="0" smtClean="0">
                <a:solidFill>
                  <a:srgbClr val="FF0000"/>
                </a:solidFill>
                <a:cs typeface="B Lotus" pitchFamily="2" charset="-78"/>
              </a:rPr>
              <a:t>ارجاع آیات واحادیث:</a:t>
            </a:r>
          </a:p>
          <a:p>
            <a:pPr>
              <a:buNone/>
            </a:pPr>
            <a:r>
              <a:rPr lang="fa-IR" sz="3000" b="1" dirty="0" smtClean="0">
                <a:cs typeface="B Lotus" pitchFamily="2" charset="-78"/>
              </a:rPr>
              <a:t>برای آیات قرآن، ابتدا نام سوره، سپس شمارة آیه رامی نویسیم</a:t>
            </a:r>
            <a:r>
              <a:rPr lang="fa-IR" sz="2400" b="1" dirty="0" smtClean="0">
                <a:solidFill>
                  <a:srgbClr val="FF0000"/>
                </a:solidFill>
                <a:cs typeface="B Lotus" pitchFamily="2" charset="-78"/>
              </a:rPr>
              <a:t>:(بقره، 39).</a:t>
            </a:r>
          </a:p>
          <a:p>
            <a:pPr>
              <a:buNone/>
            </a:pPr>
            <a:r>
              <a:rPr lang="fa-IR" sz="2000" b="1" dirty="0" smtClean="0">
                <a:solidFill>
                  <a:srgbClr val="FF0000"/>
                </a:solidFill>
                <a:cs typeface="B Lotus" pitchFamily="2" charset="-78"/>
              </a:rPr>
              <a:t>5-1-7)</a:t>
            </a:r>
            <a:r>
              <a:rPr lang="fa-IR" sz="3000" b="1" dirty="0" smtClean="0">
                <a:solidFill>
                  <a:srgbClr val="FF0000"/>
                </a:solidFill>
                <a:cs typeface="B Lotus" pitchFamily="2" charset="-78"/>
              </a:rPr>
              <a:t>برای روایات نهج البلاغه</a:t>
            </a:r>
            <a:r>
              <a:rPr lang="fa-IR" sz="3000" b="1" dirty="0" smtClean="0">
                <a:cs typeface="B Lotus" pitchFamily="2" charset="-78"/>
              </a:rPr>
              <a:t>، نام کتاب، سپس شماره خطبه، نامه یا کلمات قصارراذکرمی کنیم</a:t>
            </a:r>
            <a:r>
              <a:rPr lang="fa-IR" sz="2400" b="1" dirty="0" smtClean="0">
                <a:solidFill>
                  <a:srgbClr val="FF0000"/>
                </a:solidFill>
                <a:cs typeface="B Lotus" pitchFamily="2" charset="-78"/>
              </a:rPr>
              <a:t>:(نهج البلاغه، خطبة33)</a:t>
            </a:r>
          </a:p>
          <a:p>
            <a:pPr>
              <a:buNone/>
            </a:pPr>
            <a:r>
              <a:rPr lang="fa-IR" sz="2000" b="1" dirty="0" smtClean="0">
                <a:solidFill>
                  <a:srgbClr val="FF0000"/>
                </a:solidFill>
                <a:cs typeface="B Lotus" pitchFamily="2" charset="-78"/>
              </a:rPr>
              <a:t>5-1-8)</a:t>
            </a:r>
            <a:r>
              <a:rPr lang="fa-IR" sz="3000" b="1" dirty="0" smtClean="0">
                <a:solidFill>
                  <a:srgbClr val="FF0000"/>
                </a:solidFill>
                <a:cs typeface="B Lotus" pitchFamily="2" charset="-78"/>
              </a:rPr>
              <a:t>روایات غیرازنهج البلاغه</a:t>
            </a:r>
            <a:r>
              <a:rPr lang="fa-IR" sz="3000" b="1" dirty="0" smtClean="0">
                <a:cs typeface="B Lotus" pitchFamily="2" charset="-78"/>
              </a:rPr>
              <a:t>، ابتدا نام گردآورندة روایات، سپس تاریخ نشر، آن گاه شمارة جلدوصفحه را می نویسیم</a:t>
            </a:r>
            <a:r>
              <a:rPr lang="fa-IR" sz="2400" b="1" dirty="0" smtClean="0">
                <a:solidFill>
                  <a:srgbClr val="FF0000"/>
                </a:solidFill>
                <a:cs typeface="B Lotus" pitchFamily="2" charset="-78"/>
                <a:sym typeface="Wingdings" pitchFamily="2" charset="2"/>
              </a:rPr>
              <a:t>:(مجلسی، 1403، ج56، ص198).</a:t>
            </a:r>
            <a:endParaRPr lang="fa-IR" sz="2400"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568952" cy="5915744"/>
          </a:xfrm>
        </p:spPr>
        <p:txBody>
          <a:bodyPr/>
          <a:lstStyle/>
          <a:p>
            <a:pPr>
              <a:buNone/>
            </a:pPr>
            <a:r>
              <a:rPr lang="fa-IR" sz="2400" b="1" dirty="0" smtClean="0">
                <a:solidFill>
                  <a:srgbClr val="FF0000"/>
                </a:solidFill>
                <a:cs typeface="B Lotus" pitchFamily="2" charset="-78"/>
              </a:rPr>
              <a:t>5-2)</a:t>
            </a:r>
            <a:r>
              <a:rPr lang="fa-IR" sz="3600" b="1" dirty="0" smtClean="0">
                <a:solidFill>
                  <a:srgbClr val="FF0000"/>
                </a:solidFill>
                <a:cs typeface="B Lotus" pitchFamily="2" charset="-78"/>
              </a:rPr>
              <a:t>ارجاع توضیحی(زیرنویس یا پاورقی):</a:t>
            </a:r>
          </a:p>
          <a:p>
            <a:pPr>
              <a:buNone/>
            </a:pPr>
            <a:r>
              <a:rPr lang="fa-IR" b="1" dirty="0" smtClean="0">
                <a:cs typeface="B Lotus" pitchFamily="2" charset="-78"/>
              </a:rPr>
              <a:t>       </a:t>
            </a:r>
          </a:p>
          <a:p>
            <a:pPr algn="justLow">
              <a:buNone/>
            </a:pPr>
            <a:r>
              <a:rPr lang="fa-IR" b="1" dirty="0" smtClean="0">
                <a:cs typeface="B Lotus" pitchFamily="2" charset="-78"/>
              </a:rPr>
              <a:t>         نویسنده بعضی توضیحات را به خاطرحفظ انسجام وسیرمنطقی مطالب، نمی توانددرمتن مقاله ذکرکند؛ لذا با علامتگذاری(عدد تُک) خاص، آن را درپاورقی یا صفحه یاداشت ها برای خوانندگان توضیح می دهد.</a:t>
            </a:r>
          </a:p>
          <a:p>
            <a:endParaRPr lang="fa-IR" dirty="0" smtClean="0">
              <a:cs typeface="B Lotus"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lstStyle/>
          <a:p>
            <a:pPr>
              <a:buNone/>
            </a:pPr>
            <a:r>
              <a:rPr lang="fa-IR" sz="2400" b="1" dirty="0" smtClean="0">
                <a:solidFill>
                  <a:srgbClr val="FF0000"/>
                </a:solidFill>
                <a:cs typeface="B Lotus" pitchFamily="2" charset="-78"/>
              </a:rPr>
              <a:t>5-3)</a:t>
            </a:r>
            <a:r>
              <a:rPr lang="fa-IR" sz="3600" b="1" dirty="0" smtClean="0">
                <a:solidFill>
                  <a:srgbClr val="FF0000"/>
                </a:solidFill>
                <a:cs typeface="B Lotus" pitchFamily="2" charset="-78"/>
              </a:rPr>
              <a:t>ارجاع درمنابع وکتاب شناسی:</a:t>
            </a:r>
          </a:p>
          <a:p>
            <a:pPr algn="justLow">
              <a:buNone/>
            </a:pPr>
            <a:r>
              <a:rPr lang="fa-IR" sz="3000" b="1" dirty="0" smtClean="0">
                <a:solidFill>
                  <a:schemeClr val="tx1"/>
                </a:solidFill>
                <a:cs typeface="B Lotus" pitchFamily="2" charset="-78"/>
              </a:rPr>
              <a:t>5-3-1)نام خانوادگی، نام. (تاریخ انتشارکتاب). نام کتاب. محل نشر: نام انتشارات.مثال</a:t>
            </a:r>
            <a:r>
              <a:rPr lang="fa-IR" sz="2800" b="1" dirty="0" smtClean="0">
                <a:solidFill>
                  <a:srgbClr val="FF0000"/>
                </a:solidFill>
                <a:cs typeface="B Lotus" pitchFamily="2" charset="-78"/>
              </a:rPr>
              <a:t>:(یوسفی، غلامسین. (1366). چشمه ی روشن. تهران: علمی و فرهنگی)</a:t>
            </a:r>
          </a:p>
          <a:p>
            <a:pPr algn="justLow">
              <a:buNone/>
            </a:pPr>
            <a:r>
              <a:rPr lang="fa-IR" sz="2800" b="1" dirty="0" smtClean="0">
                <a:solidFill>
                  <a:srgbClr val="FF0000"/>
                </a:solidFill>
                <a:cs typeface="B Lotus" pitchFamily="2" charset="-78"/>
              </a:rPr>
              <a:t>نکته1</a:t>
            </a:r>
            <a:r>
              <a:rPr lang="fa-IR" sz="2800" dirty="0" smtClean="0">
                <a:solidFill>
                  <a:schemeClr val="tx1"/>
                </a:solidFill>
                <a:cs typeface="B Lotus" pitchFamily="2" charset="-78"/>
              </a:rPr>
              <a:t>: </a:t>
            </a:r>
            <a:r>
              <a:rPr lang="fa-IR" sz="3000" b="1" dirty="0" smtClean="0">
                <a:solidFill>
                  <a:schemeClr val="tx1"/>
                </a:solidFill>
                <a:cs typeface="B Lotus" pitchFamily="2" charset="-78"/>
              </a:rPr>
              <a:t>اگرزمان تولیدکتاب وآخرین نشرآن بسیارطولانی است             بایدبعدازنام نوسنده داخل دوهلال سال وفات نویسنده یاسال تولیدکتاب ذکروسال نشرکتاب درپایان آورده شود</a:t>
            </a:r>
            <a:r>
              <a:rPr lang="fa-IR" sz="2800" dirty="0" smtClean="0">
                <a:solidFill>
                  <a:schemeClr val="tx1"/>
                </a:solidFill>
                <a:cs typeface="B Lotus" pitchFamily="2" charset="-78"/>
              </a:rPr>
              <a:t>.</a:t>
            </a:r>
            <a:r>
              <a:rPr lang="fa-IR" sz="2800" b="1" dirty="0" smtClean="0">
                <a:solidFill>
                  <a:srgbClr val="FF0000"/>
                </a:solidFill>
                <a:cs typeface="B Lotus" pitchFamily="2" charset="-78"/>
              </a:rPr>
              <a:t>(سعدی، مصلح الدین. (656ق.). گلستان. تصحیح غلامحسین یوسفی. تهران: خوارزمی. 1368ش.)</a:t>
            </a:r>
          </a:p>
          <a:p>
            <a:pPr algn="justLow">
              <a:buNone/>
            </a:pPr>
            <a:r>
              <a:rPr lang="fa-IR" sz="2800" b="1" dirty="0" smtClean="0">
                <a:solidFill>
                  <a:srgbClr val="FF0000"/>
                </a:solidFill>
                <a:cs typeface="B Lotus" pitchFamily="2" charset="-78"/>
              </a:rPr>
              <a:t>نکته2</a:t>
            </a:r>
            <a:r>
              <a:rPr lang="fa-IR" sz="2800" b="1" dirty="0" smtClean="0">
                <a:solidFill>
                  <a:schemeClr val="tx1"/>
                </a:solidFill>
                <a:cs typeface="B Lotus" pitchFamily="2" charset="-78"/>
              </a:rPr>
              <a:t>:دربعضی کتاب ها ومقالات به خاطراهمیت کتاب یا مقاله، ارجاع را ازمنبع مورداستفاده شروع می کنند،که امروزه چندان موردتوجه نیست.</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5"/>
            <a:ext cx="8229600" cy="642937"/>
          </a:xfrm>
        </p:spPr>
        <p:txBody>
          <a:bodyPr/>
          <a:lstStyle/>
          <a:p>
            <a:pPr>
              <a:defRPr/>
            </a:pPr>
            <a:endParaRPr lang="fa-IR" dirty="0"/>
          </a:p>
        </p:txBody>
      </p:sp>
      <p:sp>
        <p:nvSpPr>
          <p:cNvPr id="81923" name="Slide Number Placeholder 3"/>
          <p:cNvSpPr>
            <a:spLocks noGrp="1"/>
          </p:cNvSpPr>
          <p:nvPr>
            <p:ph type="sldNum" sz="quarter" idx="11"/>
          </p:nvPr>
        </p:nvSpPr>
        <p:spPr>
          <a:noFill/>
        </p:spPr>
        <p:txBody>
          <a:bodyPr/>
          <a:lstStyle/>
          <a:p>
            <a:fld id="{9C2611F3-1CA2-4716-85F8-4EC4413B38FF}" type="slidenum">
              <a:rPr lang="ar-SA" smtClean="0"/>
              <a:pPr/>
              <a:t>43</a:t>
            </a:fld>
            <a:endParaRPr lang="en-US" smtClean="0"/>
          </a:p>
        </p:txBody>
      </p:sp>
      <p:pic>
        <p:nvPicPr>
          <p:cNvPr id="81924"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92696"/>
            <a:ext cx="8686800" cy="5387429"/>
          </a:xfrm>
        </p:spPr>
        <p:txBody>
          <a:bodyPr/>
          <a:lstStyle/>
          <a:p>
            <a:endParaRPr lang="en-US" dirty="0" smtClean="0"/>
          </a:p>
          <a:p>
            <a:endParaRPr lang="en-US" dirty="0" smtClean="0"/>
          </a:p>
          <a:p>
            <a:pPr>
              <a:buNone/>
            </a:pPr>
            <a:r>
              <a:rPr lang="fa-IR" dirty="0" smtClean="0">
                <a:cs typeface="B Lotus" pitchFamily="2" charset="-78"/>
              </a:rPr>
              <a:t>       </a:t>
            </a:r>
          </a:p>
          <a:p>
            <a:pPr>
              <a:buNone/>
            </a:pPr>
            <a:endParaRPr lang="fa-IR" dirty="0" smtClean="0">
              <a:cs typeface="B Lotus" pitchFamily="2" charset="-78"/>
            </a:endParaRPr>
          </a:p>
          <a:p>
            <a:pPr>
              <a:buNone/>
            </a:pPr>
            <a:endParaRPr lang="fa-IR" dirty="0" smtClean="0">
              <a:cs typeface="B Lotus" pitchFamily="2" charset="-78"/>
            </a:endParaRPr>
          </a:p>
          <a:p>
            <a:pPr>
              <a:buNone/>
            </a:pPr>
            <a:r>
              <a:rPr lang="fa-IR" dirty="0" smtClean="0">
                <a:cs typeface="B Lotus" pitchFamily="2" charset="-78"/>
              </a:rPr>
              <a:t>  </a:t>
            </a:r>
            <a:r>
              <a:rPr lang="fa-IR" sz="4000" b="1" dirty="0" smtClean="0">
                <a:cs typeface="B Lotus" pitchFamily="2" charset="-78"/>
              </a:rPr>
              <a:t>6)کاربردصحیح واژه ها، ترکیبات و</a:t>
            </a:r>
          </a:p>
          <a:p>
            <a:pPr>
              <a:buNone/>
            </a:pPr>
            <a:r>
              <a:rPr lang="fa-IR" sz="4000" b="1" dirty="0" smtClean="0">
                <a:cs typeface="B Lotus" pitchFamily="2" charset="-78"/>
              </a:rPr>
              <a:t>     ارکان دستوری درنوشته</a:t>
            </a:r>
            <a:endParaRPr lang="en-US" sz="4000" b="1" dirty="0" smtClean="0">
              <a:cs typeface="B Lotus"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075240" cy="5865515"/>
          </a:xfrm>
        </p:spPr>
        <p:txBody>
          <a:bodyPr>
            <a:normAutofit/>
          </a:bodyPr>
          <a:lstStyle/>
          <a:p>
            <a:pPr>
              <a:buNone/>
            </a:pPr>
            <a:r>
              <a:rPr lang="fa-IR" sz="2400" b="1" dirty="0" smtClean="0">
                <a:solidFill>
                  <a:srgbClr val="FF0000"/>
                </a:solidFill>
                <a:cs typeface="B Lotus" pitchFamily="2" charset="-78"/>
              </a:rPr>
              <a:t>6-1)</a:t>
            </a:r>
            <a:r>
              <a:rPr lang="fa-IR" sz="3600" b="1" dirty="0" smtClean="0">
                <a:solidFill>
                  <a:srgbClr val="FF0000"/>
                </a:solidFill>
                <a:cs typeface="B Lotus" pitchFamily="2" charset="-78"/>
              </a:rPr>
              <a:t>کاربردصحیح واژه هادرنوشته:</a:t>
            </a:r>
          </a:p>
          <a:p>
            <a:pPr algn="justLow">
              <a:buNone/>
            </a:pPr>
            <a:r>
              <a:rPr lang="fa-IR" dirty="0" smtClean="0">
                <a:cs typeface="B Lotus" pitchFamily="2" charset="-78"/>
              </a:rPr>
              <a:t>   *</a:t>
            </a:r>
            <a:r>
              <a:rPr lang="fa-IR" sz="3000" b="1" dirty="0" smtClean="0">
                <a:cs typeface="B Lotus" pitchFamily="2" charset="-78"/>
              </a:rPr>
              <a:t>غلط های املایی خصوصاً ونگارشی عموماً ارزش واعتبارنوشته ی مارا مخدوش می کند. آیا تابه حال فکرکرده ایم که ازواژه ها ی زیردرچه زمان هایی استفاده کنیم؟یا اصلاً استفاده نکنیم؟</a:t>
            </a:r>
          </a:p>
          <a:p>
            <a:pPr algn="justLow">
              <a:buNone/>
            </a:pPr>
            <a:r>
              <a:rPr lang="fa-IR" dirty="0" smtClean="0">
                <a:cs typeface="B Lotus" pitchFamily="2" charset="-78"/>
              </a:rPr>
              <a:t>   </a:t>
            </a:r>
            <a:r>
              <a:rPr lang="fa-IR" sz="3000" b="1" dirty="0" smtClean="0">
                <a:cs typeface="B Lotus" pitchFamily="2" charset="-78"/>
              </a:rPr>
              <a:t>گزاردن- گذاردن/ </a:t>
            </a:r>
            <a:r>
              <a:rPr lang="fa-IR" sz="3000" b="1" dirty="0" smtClean="0">
                <a:solidFill>
                  <a:srgbClr val="FF0000"/>
                </a:solidFill>
                <a:cs typeface="B Lotus" pitchFamily="2" charset="-78"/>
              </a:rPr>
              <a:t>احسنت-احسن</a:t>
            </a:r>
            <a:r>
              <a:rPr lang="fa-IR" sz="3000" b="1" dirty="0" smtClean="0">
                <a:cs typeface="B Lotus" pitchFamily="2" charset="-78"/>
              </a:rPr>
              <a:t>/اکثراً-اکثر-اکثریّت/</a:t>
            </a:r>
            <a:r>
              <a:rPr lang="fa-IR" sz="3000" b="1" dirty="0" smtClean="0">
                <a:solidFill>
                  <a:srgbClr val="FF0000"/>
                </a:solidFill>
                <a:cs typeface="B Lotus" pitchFamily="2" charset="-78"/>
              </a:rPr>
              <a:t>باسمه تعالی-بسمه تعالی</a:t>
            </a:r>
            <a:r>
              <a:rPr lang="fa-IR" sz="3000" b="1" dirty="0" smtClean="0">
                <a:cs typeface="B Lotus" pitchFamily="2" charset="-78"/>
              </a:rPr>
              <a:t>/بالاخره-سرانجام/</a:t>
            </a:r>
            <a:r>
              <a:rPr lang="fa-IR" sz="3000" b="1" dirty="0" smtClean="0">
                <a:solidFill>
                  <a:srgbClr val="FF0000"/>
                </a:solidFill>
                <a:cs typeface="B Lotus" pitchFamily="2" charset="-78"/>
              </a:rPr>
              <a:t>باوجوداین-بااین وجود/</a:t>
            </a:r>
            <a:r>
              <a:rPr lang="fa-IR" sz="3000" b="1" dirty="0" smtClean="0">
                <a:solidFill>
                  <a:schemeClr val="tx1"/>
                </a:solidFill>
                <a:cs typeface="B Lotus" pitchFamily="2" charset="-78"/>
              </a:rPr>
              <a:t>تکمیل</a:t>
            </a:r>
            <a:r>
              <a:rPr lang="fa-IR" sz="3000" b="1" dirty="0" smtClean="0">
                <a:solidFill>
                  <a:srgbClr val="FF0000"/>
                </a:solidFill>
                <a:cs typeface="B Lotus" pitchFamily="2" charset="-78"/>
              </a:rPr>
              <a:t> </a:t>
            </a:r>
            <a:r>
              <a:rPr lang="fa-IR" sz="3000" b="1" dirty="0" smtClean="0">
                <a:cs typeface="B Lotus" pitchFamily="2" charset="-78"/>
              </a:rPr>
              <a:t>نقایص-تکمیل نواقص/</a:t>
            </a:r>
            <a:r>
              <a:rPr lang="fa-IR" sz="3000" b="1" dirty="0" smtClean="0">
                <a:solidFill>
                  <a:srgbClr val="FF0000"/>
                </a:solidFill>
                <a:cs typeface="B Lotus" pitchFamily="2" charset="-78"/>
              </a:rPr>
              <a:t>دررابطه با-دربارة</a:t>
            </a:r>
            <a:r>
              <a:rPr lang="fa-IR" sz="3000" b="1" dirty="0" smtClean="0">
                <a:cs typeface="B Lotus" pitchFamily="2" charset="-78"/>
              </a:rPr>
              <a:t>/درراستای-دربارة/</a:t>
            </a:r>
            <a:r>
              <a:rPr lang="fa-IR" sz="3000" b="1" dirty="0" smtClean="0">
                <a:solidFill>
                  <a:srgbClr val="FF0000"/>
                </a:solidFill>
                <a:cs typeface="B Lotus" pitchFamily="2" charset="-78"/>
              </a:rPr>
              <a:t>غیرقابل احتراز(غیرقابل اجتناب)-ناگزیر(چاره ناپذیر)</a:t>
            </a:r>
            <a:r>
              <a:rPr lang="fa-IR" sz="3000" b="1" dirty="0" smtClean="0">
                <a:cs typeface="B Lotus" pitchFamily="2" charset="-78"/>
              </a:rPr>
              <a:t>/کاندید-کاندیدا/و....</a:t>
            </a:r>
            <a:endParaRPr lang="fa-IR" sz="3000" b="1" dirty="0">
              <a:cs typeface="B Lotus"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5819477"/>
          </a:xfrm>
        </p:spPr>
        <p:txBody>
          <a:bodyPr>
            <a:normAutofit fontScale="55000" lnSpcReduction="20000"/>
          </a:bodyPr>
          <a:lstStyle/>
          <a:p>
            <a:pPr>
              <a:buNone/>
            </a:pPr>
            <a:endParaRPr lang="fa-IR" sz="1800" dirty="0" smtClean="0"/>
          </a:p>
          <a:p>
            <a:pPr algn="justLow">
              <a:lnSpc>
                <a:spcPct val="170000"/>
              </a:lnSpc>
              <a:buNone/>
            </a:pPr>
            <a:r>
              <a:rPr lang="fa-IR" sz="3800" b="1" dirty="0" smtClean="0"/>
              <a:t>     </a:t>
            </a:r>
            <a:r>
              <a:rPr lang="fa-IR" sz="5500" b="1" dirty="0" smtClean="0">
                <a:cs typeface="B Lotus" pitchFamily="2" charset="-78"/>
              </a:rPr>
              <a:t>آذر، آذار، آزر/</a:t>
            </a:r>
            <a:r>
              <a:rPr lang="fa-IR" sz="5500" b="1" dirty="0" smtClean="0">
                <a:solidFill>
                  <a:srgbClr val="FF0000"/>
                </a:solidFill>
                <a:cs typeface="B Lotus" pitchFamily="2" charset="-78"/>
              </a:rPr>
              <a:t>اطاق-اتاق، امپراطور-امپراتور، بلیط-بلیت</a:t>
            </a:r>
            <a:r>
              <a:rPr lang="fa-IR" sz="5500" b="1" dirty="0" smtClean="0">
                <a:cs typeface="B Lotus" pitchFamily="2" charset="-78"/>
              </a:rPr>
              <a:t>/احوالات –احوال/ </a:t>
            </a:r>
            <a:r>
              <a:rPr lang="fa-IR" sz="5500" b="1" dirty="0" smtClean="0">
                <a:solidFill>
                  <a:srgbClr val="FF0000"/>
                </a:solidFill>
                <a:cs typeface="B Lotus" pitchFamily="2" charset="-78"/>
              </a:rPr>
              <a:t>اِحیا-اَحیا</a:t>
            </a:r>
            <a:r>
              <a:rPr lang="fa-IR" sz="5500" b="1" dirty="0" smtClean="0">
                <a:cs typeface="B Lotus" pitchFamily="2" charset="-78"/>
              </a:rPr>
              <a:t>/اَخبار-اِخبار/</a:t>
            </a:r>
            <a:r>
              <a:rPr lang="fa-IR" sz="5500" b="1" dirty="0" smtClean="0">
                <a:solidFill>
                  <a:srgbClr val="FF0000"/>
                </a:solidFill>
                <a:cs typeface="B Lotus" pitchFamily="2" charset="-78"/>
              </a:rPr>
              <a:t>اعاده ی حیثیت ازکسی-به اواعاده ی حیثیت کردند</a:t>
            </a:r>
            <a:r>
              <a:rPr lang="fa-IR" sz="5500" b="1" dirty="0" smtClean="0">
                <a:cs typeface="B Lotus" pitchFamily="2" charset="-78"/>
              </a:rPr>
              <a:t>/اعلان-اعلام/</a:t>
            </a:r>
            <a:r>
              <a:rPr lang="fa-IR" sz="5500" b="1" dirty="0" smtClean="0">
                <a:solidFill>
                  <a:srgbClr val="FF0000"/>
                </a:solidFill>
                <a:cs typeface="B Lotus" pitchFamily="2" charset="-78"/>
              </a:rPr>
              <a:t>باقیاتِ صالحات-باقیات و صالحات</a:t>
            </a:r>
            <a:r>
              <a:rPr lang="fa-IR" sz="5500" b="1" dirty="0" smtClean="0">
                <a:cs typeface="B Lotus" pitchFamily="2" charset="-78"/>
              </a:rPr>
              <a:t>/ بااین وجود-باوجوداین/</a:t>
            </a:r>
            <a:r>
              <a:rPr lang="fa-IR" sz="5500" b="1" dirty="0" smtClean="0">
                <a:solidFill>
                  <a:srgbClr val="FF0000"/>
                </a:solidFill>
                <a:cs typeface="B Lotus" pitchFamily="2" charset="-78"/>
              </a:rPr>
              <a:t>بخشودن-بخشیدن</a:t>
            </a:r>
            <a:r>
              <a:rPr lang="fa-IR" sz="5500" b="1" dirty="0" smtClean="0">
                <a:cs typeface="B Lotus" pitchFamily="2" charset="-78"/>
              </a:rPr>
              <a:t>/بستگی دارد-تاچه پیش آید/</a:t>
            </a:r>
            <a:r>
              <a:rPr lang="fa-IR" sz="5500" b="1" dirty="0" smtClean="0">
                <a:solidFill>
                  <a:srgbClr val="FF0000"/>
                </a:solidFill>
                <a:cs typeface="B Lotus" pitchFamily="2" charset="-78"/>
              </a:rPr>
              <a:t>به بهانه-به مناسبت</a:t>
            </a:r>
            <a:r>
              <a:rPr lang="fa-IR" sz="5500" b="1" dirty="0" smtClean="0">
                <a:cs typeface="B Lotus" pitchFamily="2" charset="-78"/>
              </a:rPr>
              <a:t>/پیاده کردن-عملی کردن</a:t>
            </a:r>
            <a:r>
              <a:rPr lang="fa-IR" sz="5500" b="1" dirty="0" smtClean="0">
                <a:solidFill>
                  <a:srgbClr val="FF0000"/>
                </a:solidFill>
                <a:cs typeface="B Lotus" pitchFamily="2" charset="-78"/>
              </a:rPr>
              <a:t>/تجربه کردن-شده است</a:t>
            </a:r>
            <a:r>
              <a:rPr lang="fa-IR" sz="5500" b="1" dirty="0" smtClean="0">
                <a:cs typeface="B Lotus" pitchFamily="2" charset="-78"/>
              </a:rPr>
              <a:t>/تدفین کردن-دفن کردن/</a:t>
            </a:r>
            <a:r>
              <a:rPr lang="fa-IR" sz="5500" b="1" dirty="0" smtClean="0">
                <a:solidFill>
                  <a:srgbClr val="FF0000"/>
                </a:solidFill>
                <a:cs typeface="B Lotus" pitchFamily="2" charset="-78"/>
              </a:rPr>
              <a:t>تصفیه حساب-تسویه حساب</a:t>
            </a:r>
            <a:r>
              <a:rPr lang="fa-IR" sz="5500" b="1" dirty="0" smtClean="0">
                <a:cs typeface="B Lotus" pitchFamily="2" charset="-78"/>
              </a:rPr>
              <a:t>/تزویج-ازدواج/</a:t>
            </a:r>
            <a:r>
              <a:rPr lang="fa-IR" sz="5500" b="1" dirty="0" smtClean="0">
                <a:solidFill>
                  <a:srgbClr val="FF0000"/>
                </a:solidFill>
                <a:cs typeface="B Lotus" pitchFamily="2" charset="-78"/>
              </a:rPr>
              <a:t>تکمیل نقایص-تکمیل نواقص</a:t>
            </a:r>
            <a:r>
              <a:rPr lang="fa-IR" sz="5500" b="1" dirty="0" smtClean="0">
                <a:cs typeface="B Lotus" pitchFamily="2" charset="-78"/>
              </a:rPr>
              <a:t>/تورق-ورق زدن/</a:t>
            </a:r>
          </a:p>
          <a:p>
            <a:pPr algn="justLow">
              <a:buNone/>
            </a:pPr>
            <a:endParaRPr lang="fa-IR" sz="3800" b="1" dirty="0" smtClean="0">
              <a:solidFill>
                <a:srgbClr val="FF0000"/>
              </a:solidFill>
              <a:cs typeface="B Lotus" pitchFamily="2" charset="-78"/>
            </a:endParaRPr>
          </a:p>
          <a:p>
            <a:pPr algn="justLow">
              <a:buNone/>
            </a:pPr>
            <a:r>
              <a:rPr lang="fa-IR" sz="3800" b="1" dirty="0" smtClean="0">
                <a:solidFill>
                  <a:srgbClr val="FF0000"/>
                </a:solidFill>
                <a:cs typeface="B Lotus" pitchFamily="2" charset="-78"/>
              </a:rPr>
              <a:t>    </a:t>
            </a:r>
            <a:endParaRPr lang="fa-IR" sz="3800" b="1" dirty="0" smtClean="0">
              <a:cs typeface="B Lotus"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6712"/>
            <a:ext cx="8686800" cy="5760640"/>
          </a:xfrm>
        </p:spPr>
        <p:txBody>
          <a:bodyPr>
            <a:normAutofit/>
          </a:bodyPr>
          <a:lstStyle/>
          <a:p>
            <a:pPr>
              <a:lnSpc>
                <a:spcPct val="150000"/>
              </a:lnSpc>
              <a:buNone/>
            </a:pPr>
            <a:r>
              <a:rPr lang="fa-IR" b="1" dirty="0" smtClean="0">
                <a:solidFill>
                  <a:srgbClr val="FF0000"/>
                </a:solidFill>
                <a:cs typeface="B Lotus" pitchFamily="2" charset="-78"/>
              </a:rPr>
              <a:t>   حمام گرفتن-استحمام کردن</a:t>
            </a:r>
            <a:r>
              <a:rPr lang="fa-IR" b="1" dirty="0" smtClean="0">
                <a:cs typeface="B Lotus" pitchFamily="2" charset="-78"/>
              </a:rPr>
              <a:t>/حوضه-</a:t>
            </a:r>
            <a:r>
              <a:rPr lang="fa-IR" sz="3000" b="1" dirty="0" smtClean="0">
                <a:cs typeface="B Lotus" pitchFamily="2" charset="-78"/>
              </a:rPr>
              <a:t>حوزه/</a:t>
            </a:r>
            <a:r>
              <a:rPr lang="fa-IR" sz="3000" b="1" dirty="0" smtClean="0">
                <a:solidFill>
                  <a:srgbClr val="FF0000"/>
                </a:solidFill>
                <a:cs typeface="B Lotus" pitchFamily="2" charset="-78"/>
              </a:rPr>
              <a:t>حساب کردن روی کسی-به امیدکسی یاچیزی بودن</a:t>
            </a:r>
            <a:r>
              <a:rPr lang="fa-IR" sz="3000" b="1" dirty="0" smtClean="0">
                <a:cs typeface="B Lotus" pitchFamily="2" charset="-78"/>
              </a:rPr>
              <a:t>/خِلط مبخث-خَلط مبحث/</a:t>
            </a:r>
            <a:r>
              <a:rPr lang="fa-IR" sz="3000" b="1" dirty="0" smtClean="0">
                <a:solidFill>
                  <a:srgbClr val="FF0000"/>
                </a:solidFill>
                <a:cs typeface="B Lotus" pitchFamily="2" charset="-78"/>
              </a:rPr>
              <a:t>دررابطه با-درباره</a:t>
            </a:r>
            <a:r>
              <a:rPr lang="fa-IR" sz="3000" b="1" dirty="0" smtClean="0">
                <a:cs typeface="B Lotus" pitchFamily="2" charset="-78"/>
              </a:rPr>
              <a:t>/دستورات-دستورها/</a:t>
            </a:r>
            <a:r>
              <a:rPr lang="fa-IR" sz="3000" b="1" dirty="0" smtClean="0">
                <a:solidFill>
                  <a:srgbClr val="FF0000"/>
                </a:solidFill>
                <a:cs typeface="B Lotus" pitchFamily="2" charset="-78"/>
              </a:rPr>
              <a:t>غمزعین-غمض عین</a:t>
            </a:r>
            <a:r>
              <a:rPr lang="fa-IR" sz="3000" b="1" dirty="0" smtClean="0">
                <a:cs typeface="B Lotus" pitchFamily="2" charset="-78"/>
              </a:rPr>
              <a:t>/مزمزه-مضمضه/</a:t>
            </a:r>
            <a:r>
              <a:rPr lang="fa-IR" sz="3000" b="1" dirty="0" smtClean="0">
                <a:solidFill>
                  <a:srgbClr val="FF0000"/>
                </a:solidFill>
                <a:cs typeface="B Lotus" pitchFamily="2" charset="-78"/>
              </a:rPr>
              <a:t>مقابله به مثل-معامله به مثل</a:t>
            </a:r>
            <a:r>
              <a:rPr lang="fa-IR" sz="3000" b="1" dirty="0" smtClean="0">
                <a:cs typeface="B Lotus" pitchFamily="2" charset="-78"/>
              </a:rPr>
              <a:t>/مُقام-مَقام/</a:t>
            </a:r>
            <a:r>
              <a:rPr lang="fa-IR" sz="3000" b="1" dirty="0" smtClean="0">
                <a:solidFill>
                  <a:srgbClr val="FF0000"/>
                </a:solidFill>
                <a:cs typeface="B Lotus" pitchFamily="2" charset="-78"/>
              </a:rPr>
              <a:t>منسوب-منصوب</a:t>
            </a:r>
            <a:r>
              <a:rPr lang="fa-IR" sz="3000" b="1" dirty="0" smtClean="0">
                <a:cs typeface="B Lotus" pitchFamily="2" charset="-78"/>
              </a:rPr>
              <a:t>/نهار-ناهار/</a:t>
            </a:r>
            <a:r>
              <a:rPr lang="fa-IR" sz="3000" b="1" dirty="0" smtClean="0">
                <a:solidFill>
                  <a:srgbClr val="FF0000"/>
                </a:solidFill>
                <a:cs typeface="B Lotus" pitchFamily="2" charset="-78"/>
              </a:rPr>
              <a:t>نقطه نظر-نظرگاه</a:t>
            </a:r>
            <a:r>
              <a:rPr lang="fa-IR" sz="3000" b="1" dirty="0" smtClean="0">
                <a:cs typeface="B Lotus" pitchFamily="2" charset="-78"/>
              </a:rPr>
              <a:t>/دست مریضاد-دست مریزاد/</a:t>
            </a:r>
            <a:r>
              <a:rPr lang="fa-IR" sz="3000" b="1" dirty="0" smtClean="0">
                <a:solidFill>
                  <a:srgbClr val="FF0000"/>
                </a:solidFill>
                <a:cs typeface="B Lotus" pitchFamily="2" charset="-78"/>
              </a:rPr>
              <a:t>کجدارومریض-کج دارومریز</a:t>
            </a:r>
            <a:r>
              <a:rPr lang="fa-IR" sz="3000" b="1" dirty="0" smtClean="0">
                <a:cs typeface="B Lotus" pitchFamily="2" charset="-78"/>
              </a:rPr>
              <a:t>/مَفاد-مُفاد/</a:t>
            </a:r>
            <a:r>
              <a:rPr lang="fa-IR" sz="3000" b="1" dirty="0" smtClean="0">
                <a:solidFill>
                  <a:srgbClr val="FF0000"/>
                </a:solidFill>
                <a:cs typeface="B Lotus" pitchFamily="2" charset="-78"/>
              </a:rPr>
              <a:t>معظم-مُعظّم</a:t>
            </a:r>
            <a:r>
              <a:rPr lang="fa-IR" sz="3000" b="1" dirty="0" smtClean="0">
                <a:cs typeface="B Lotus" pitchFamily="2" charset="-78"/>
              </a:rPr>
              <a:t>/دَماغ-دِماغ/</a:t>
            </a:r>
            <a:r>
              <a:rPr lang="fa-IR" sz="3000" b="1" dirty="0" smtClean="0">
                <a:solidFill>
                  <a:srgbClr val="FF0000"/>
                </a:solidFill>
                <a:cs typeface="B Lotus" pitchFamily="2" charset="-78"/>
              </a:rPr>
              <a:t>مَحال-مُحال</a:t>
            </a:r>
            <a:r>
              <a:rPr lang="fa-IR" sz="3000" b="1" dirty="0" smtClean="0">
                <a:cs typeface="B Lotus" pitchFamily="2" charset="-78"/>
              </a:rPr>
              <a:t>/راجب به-راجع به/اله-الله/</a:t>
            </a:r>
            <a:r>
              <a:rPr lang="fa-IR" sz="3000" b="1" dirty="0" smtClean="0">
                <a:solidFill>
                  <a:srgbClr val="FF0000"/>
                </a:solidFill>
                <a:cs typeface="B Lotus" pitchFamily="2" charset="-78"/>
              </a:rPr>
              <a:t>آغا-آقا</a:t>
            </a:r>
            <a:r>
              <a:rPr lang="fa-IR" sz="3000" b="1" dirty="0" smtClean="0">
                <a:cs typeface="B Lotus" pitchFamily="2" charset="-78"/>
              </a:rPr>
              <a:t>/معرّف حضور-معروف حضور/</a:t>
            </a:r>
            <a:endParaRPr lang="fa-IR" sz="3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686800" cy="5793507"/>
          </a:xfrm>
        </p:spPr>
        <p:txBody>
          <a:bodyPr>
            <a:normAutofit fontScale="92500" lnSpcReduction="20000"/>
          </a:bodyPr>
          <a:lstStyle/>
          <a:p>
            <a:pPr algn="justLow">
              <a:buNone/>
            </a:pPr>
            <a:r>
              <a:rPr lang="fa-IR" sz="2400" b="1" dirty="0" smtClean="0">
                <a:cs typeface="B Lotus" pitchFamily="2" charset="-78"/>
              </a:rPr>
              <a:t>6-2)</a:t>
            </a:r>
            <a:r>
              <a:rPr lang="fa-IR" b="1" dirty="0" smtClean="0">
                <a:cs typeface="B Lotus" pitchFamily="2" charset="-78"/>
              </a:rPr>
              <a:t>رعایت هنجارهای دستوری درست وعلمی:</a:t>
            </a:r>
          </a:p>
          <a:p>
            <a:pPr algn="justLow">
              <a:buNone/>
            </a:pPr>
            <a:r>
              <a:rPr lang="fa-IR" sz="3000" b="1" dirty="0" smtClean="0">
                <a:cs typeface="B Lotus" pitchFamily="2" charset="-78"/>
              </a:rPr>
              <a:t>     </a:t>
            </a:r>
          </a:p>
          <a:p>
            <a:pPr algn="justLow">
              <a:buNone/>
            </a:pPr>
            <a:r>
              <a:rPr lang="fa-IR" sz="3000" b="1" dirty="0" smtClean="0">
                <a:cs typeface="B Lotus" pitchFamily="2" charset="-78"/>
              </a:rPr>
              <a:t>      </a:t>
            </a:r>
            <a:r>
              <a:rPr lang="fa-IR" sz="2000" b="1" dirty="0" smtClean="0">
                <a:solidFill>
                  <a:srgbClr val="FF0000"/>
                </a:solidFill>
                <a:cs typeface="B Lotus" pitchFamily="2" charset="-78"/>
              </a:rPr>
              <a:t>6-2-1)</a:t>
            </a:r>
            <a:r>
              <a:rPr lang="fa-IR" sz="3000" b="1" dirty="0" smtClean="0">
                <a:solidFill>
                  <a:srgbClr val="FF0000"/>
                </a:solidFill>
                <a:cs typeface="B Lotus" pitchFamily="2" charset="-78"/>
              </a:rPr>
              <a:t>الگوی جمله بندی درفارسی:</a:t>
            </a:r>
          </a:p>
          <a:p>
            <a:pPr algn="justLow">
              <a:buNone/>
            </a:pPr>
            <a:r>
              <a:rPr lang="fa-IR" dirty="0" smtClean="0">
                <a:cs typeface="B Lotus" pitchFamily="2" charset="-78"/>
              </a:rPr>
              <a:t>         </a:t>
            </a:r>
            <a:r>
              <a:rPr lang="fa-IR" dirty="0" smtClean="0">
                <a:solidFill>
                  <a:srgbClr val="FF0000"/>
                </a:solidFill>
                <a:cs typeface="B Lotus" pitchFamily="2" charset="-78"/>
              </a:rPr>
              <a:t>گروه نهادی+گروه مفعولی+ گروه متممی+گروه فعلی</a:t>
            </a:r>
          </a:p>
          <a:p>
            <a:pPr algn="justLow">
              <a:buNone/>
            </a:pPr>
            <a:r>
              <a:rPr lang="fa-IR" sz="2400" b="1" dirty="0" smtClean="0">
                <a:cs typeface="B Lotus" pitchFamily="2" charset="-78"/>
              </a:rPr>
              <a:t>6-3)</a:t>
            </a:r>
            <a:r>
              <a:rPr lang="fa-IR" sz="3000" b="1" dirty="0" smtClean="0">
                <a:cs typeface="B Lotus" pitchFamily="2" charset="-78"/>
              </a:rPr>
              <a:t>فصل و وصل های منطقی </a:t>
            </a:r>
          </a:p>
          <a:p>
            <a:pPr algn="justLow">
              <a:buNone/>
            </a:pPr>
            <a:r>
              <a:rPr lang="fa-IR" sz="2000" b="1" dirty="0" smtClean="0">
                <a:solidFill>
                  <a:srgbClr val="FF0000"/>
                </a:solidFill>
                <a:cs typeface="B Lotus" pitchFamily="2" charset="-78"/>
              </a:rPr>
              <a:t>6-4)</a:t>
            </a:r>
            <a:r>
              <a:rPr lang="fa-IR" sz="3000" b="1" dirty="0" smtClean="0">
                <a:solidFill>
                  <a:srgbClr val="FF0000"/>
                </a:solidFill>
                <a:cs typeface="B Lotus" pitchFamily="2" charset="-78"/>
              </a:rPr>
              <a:t>ایجازغیرمخل، اطناب غیرممل  </a:t>
            </a:r>
          </a:p>
          <a:p>
            <a:pPr algn="justLow">
              <a:buNone/>
            </a:pPr>
            <a:r>
              <a:rPr lang="fa-IR" sz="2000" b="1" dirty="0" smtClean="0">
                <a:cs typeface="B Lotus" pitchFamily="2" charset="-78"/>
              </a:rPr>
              <a:t>6-5)</a:t>
            </a:r>
            <a:r>
              <a:rPr lang="fa-IR" sz="3000" b="1" dirty="0" smtClean="0">
                <a:cs typeface="B Lotus" pitchFamily="2" charset="-78"/>
              </a:rPr>
              <a:t>اجتناب ازحشو </a:t>
            </a:r>
          </a:p>
          <a:p>
            <a:pPr algn="justLow">
              <a:buNone/>
            </a:pPr>
            <a:r>
              <a:rPr lang="fa-IR" sz="2000" b="1" dirty="0" smtClean="0">
                <a:solidFill>
                  <a:srgbClr val="FF0000"/>
                </a:solidFill>
                <a:cs typeface="B Lotus" pitchFamily="2" charset="-78"/>
              </a:rPr>
              <a:t>6-6)</a:t>
            </a:r>
            <a:r>
              <a:rPr lang="fa-IR" sz="3000" b="1" dirty="0" smtClean="0">
                <a:solidFill>
                  <a:srgbClr val="FF0000"/>
                </a:solidFill>
                <a:cs typeface="B Lotus" pitchFamily="2" charset="-78"/>
              </a:rPr>
              <a:t>کژتابی(ابهام)</a:t>
            </a:r>
          </a:p>
          <a:p>
            <a:pPr>
              <a:buNone/>
            </a:pPr>
            <a:r>
              <a:rPr lang="fa-IR" sz="2200" b="1" dirty="0" smtClean="0">
                <a:cs typeface="B Lotus" pitchFamily="2" charset="-78"/>
              </a:rPr>
              <a:t>6-7)</a:t>
            </a:r>
            <a:r>
              <a:rPr lang="fa-IR" sz="2800" b="1" dirty="0" smtClean="0">
                <a:cs typeface="B Lotus" pitchFamily="2" charset="-78"/>
              </a:rPr>
              <a:t>رعایت رسم الخط درست و اصول فصاحت وبلاغت کلامی درنوشته:</a:t>
            </a:r>
          </a:p>
          <a:p>
            <a:pPr>
              <a:buNone/>
            </a:pPr>
            <a:r>
              <a:rPr lang="fa-IR" sz="2200" b="1" dirty="0" smtClean="0">
                <a:cs typeface="B Lotus" pitchFamily="2" charset="-78"/>
              </a:rPr>
              <a:t>6-7-1)</a:t>
            </a:r>
            <a:r>
              <a:rPr lang="fa-IR" sz="2800" b="1" dirty="0" smtClean="0">
                <a:cs typeface="B Lotus" pitchFamily="2" charset="-78"/>
              </a:rPr>
              <a:t>فقط ازعلامت های «ها» و «ان»برای جمع استفاده کنیم. سفارشات، گزارشات.</a:t>
            </a:r>
          </a:p>
          <a:p>
            <a:pPr>
              <a:buNone/>
            </a:pPr>
            <a:r>
              <a:rPr lang="fa-IR" sz="2200" b="1" dirty="0" smtClean="0">
                <a:cs typeface="B Lotus" pitchFamily="2" charset="-78"/>
              </a:rPr>
              <a:t>6-7-2)«</a:t>
            </a:r>
            <a:r>
              <a:rPr lang="fa-IR" sz="2800" b="1" dirty="0" smtClean="0">
                <a:cs typeface="B Lotus" pitchFamily="2" charset="-78"/>
              </a:rPr>
              <a:t>ال»برای ترکیب ها و واژه های فارسی نادرست است:ممنوع الکلاس، ممنوع الچاپ، قصرالدّشت.</a:t>
            </a:r>
          </a:p>
          <a:p>
            <a:pPr>
              <a:buNone/>
            </a:pPr>
            <a:endParaRPr lang="fa-IR" sz="2800" b="1" dirty="0" smtClean="0">
              <a:cs typeface="B Lotus" pitchFamily="2" charset="-78"/>
            </a:endParaRPr>
          </a:p>
          <a:p>
            <a:pPr algn="justLow">
              <a:buNone/>
            </a:pPr>
            <a:endParaRPr lang="fa-IR" sz="3000" b="1" dirty="0">
              <a:cs typeface="B Lotus"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686800" cy="5976664"/>
          </a:xfrm>
        </p:spPr>
        <p:txBody>
          <a:bodyPr>
            <a:normAutofit fontScale="70000" lnSpcReduction="20000"/>
          </a:bodyPr>
          <a:lstStyle/>
          <a:p>
            <a:pPr>
              <a:buNone/>
            </a:pPr>
            <a:r>
              <a:rPr lang="fa-IR" b="1" dirty="0" smtClean="0">
                <a:cs typeface="B Lotus" pitchFamily="2" charset="-78"/>
              </a:rPr>
              <a:t>6-7-3)</a:t>
            </a:r>
            <a:r>
              <a:rPr lang="fa-IR" sz="4800" b="1" dirty="0" smtClean="0">
                <a:cs typeface="B Lotus" pitchFamily="2" charset="-78"/>
              </a:rPr>
              <a:t>«</a:t>
            </a:r>
            <a:r>
              <a:rPr lang="fa-IR" sz="4300" b="1" dirty="0" smtClean="0">
                <a:cs typeface="B Lotus" pitchFamily="2" charset="-78"/>
              </a:rPr>
              <a:t>را»علامت مفعول بایدبه مفعول نزدیک باشد.</a:t>
            </a:r>
          </a:p>
          <a:p>
            <a:pPr>
              <a:buNone/>
            </a:pPr>
            <a:r>
              <a:rPr lang="fa-IR" b="1" dirty="0" smtClean="0">
                <a:cs typeface="B Lotus" pitchFamily="2" charset="-78"/>
              </a:rPr>
              <a:t>6-7-4)</a:t>
            </a:r>
            <a:r>
              <a:rPr lang="fa-IR" sz="4300" b="1" dirty="0" smtClean="0">
                <a:cs typeface="B Lotus" pitchFamily="2" charset="-78"/>
              </a:rPr>
              <a:t>«یت»برای کلمات عربی است نه فارسی.</a:t>
            </a:r>
          </a:p>
          <a:p>
            <a:pPr>
              <a:buNone/>
            </a:pPr>
            <a:r>
              <a:rPr lang="fa-IR" b="1" dirty="0" smtClean="0">
                <a:cs typeface="B Lotus" pitchFamily="2" charset="-78"/>
              </a:rPr>
              <a:t>6-7-5)</a:t>
            </a:r>
            <a:r>
              <a:rPr lang="fa-IR" sz="4300" b="1" dirty="0" smtClean="0">
                <a:cs typeface="B Lotus" pitchFamily="2" charset="-78"/>
              </a:rPr>
              <a:t>«برخوردار»ترکیبی است که برای امورمثبت به کارگرفته می شود.</a:t>
            </a:r>
          </a:p>
          <a:p>
            <a:pPr>
              <a:buNone/>
            </a:pPr>
            <a:r>
              <a:rPr lang="fa-IR" b="1" dirty="0" smtClean="0">
                <a:cs typeface="B Lotus" pitchFamily="2" charset="-78"/>
              </a:rPr>
              <a:t>6-7-6)</a:t>
            </a:r>
            <a:r>
              <a:rPr lang="fa-IR" sz="4300" b="1" dirty="0" smtClean="0">
                <a:cs typeface="B Lotus" pitchFamily="2" charset="-78"/>
              </a:rPr>
              <a:t>«</a:t>
            </a:r>
            <a:r>
              <a:rPr lang="fa-IR" b="1" dirty="0" smtClean="0"/>
              <a:t>ة</a:t>
            </a:r>
            <a:r>
              <a:rPr lang="fa-IR" sz="4300" b="1" dirty="0" smtClean="0">
                <a:cs typeface="B Lotus" pitchFamily="2" charset="-78"/>
              </a:rPr>
              <a:t>»تأنیث درفارسی کاربردی ندارد.</a:t>
            </a:r>
          </a:p>
          <a:p>
            <a:pPr>
              <a:buNone/>
            </a:pPr>
            <a:r>
              <a:rPr lang="fa-IR" b="1" dirty="0" smtClean="0">
                <a:cs typeface="B Lotus" pitchFamily="2" charset="-78"/>
              </a:rPr>
              <a:t>6-7-7)</a:t>
            </a:r>
            <a:r>
              <a:rPr lang="fa-IR" sz="4300" b="1" dirty="0" smtClean="0">
                <a:cs typeface="B Lotus" pitchFamily="2" charset="-78"/>
              </a:rPr>
              <a:t>درزبان علمی مقاله از«مترادف» زیاداستفاده نکنیم.</a:t>
            </a:r>
          </a:p>
          <a:p>
            <a:pPr>
              <a:buNone/>
            </a:pPr>
            <a:r>
              <a:rPr lang="fa-IR" b="1" dirty="0" smtClean="0">
                <a:cs typeface="B Lotus" pitchFamily="2" charset="-78"/>
              </a:rPr>
              <a:t>6-7-8)</a:t>
            </a:r>
            <a:r>
              <a:rPr lang="fa-IR" sz="4300" b="1" dirty="0" smtClean="0">
                <a:cs typeface="B Lotus" pitchFamily="2" charset="-78"/>
              </a:rPr>
              <a:t>از«تشدید»هم که مخصوص زبان عربی است استفاده ی افراطی نکنیم       </a:t>
            </a:r>
            <a:r>
              <a:rPr lang="fa-IR" sz="200" b="1" dirty="0" smtClean="0">
                <a:cs typeface="B Lotus" pitchFamily="2" charset="-78"/>
              </a:rPr>
              <a:t>.</a:t>
            </a:r>
            <a:r>
              <a:rPr lang="fa-IR" sz="4300" b="1" dirty="0" smtClean="0">
                <a:cs typeface="B Lotus" pitchFamily="2" charset="-78"/>
              </a:rPr>
              <a:t>   مگردردومورد:</a:t>
            </a:r>
          </a:p>
          <a:p>
            <a:pPr>
              <a:buNone/>
            </a:pPr>
            <a:r>
              <a:rPr lang="fa-IR" sz="4300" b="1" dirty="0" smtClean="0">
                <a:cs typeface="B Lotus" pitchFamily="2" charset="-78"/>
              </a:rPr>
              <a:t>      </a:t>
            </a:r>
            <a:r>
              <a:rPr lang="fa-IR" b="1" dirty="0" smtClean="0">
                <a:cs typeface="B Lotus" pitchFamily="2" charset="-78"/>
              </a:rPr>
              <a:t> 6-7-8-1)</a:t>
            </a:r>
            <a:r>
              <a:rPr lang="fa-IR" sz="4300" b="1" dirty="0" smtClean="0">
                <a:cs typeface="B Lotus" pitchFamily="2" charset="-78"/>
              </a:rPr>
              <a:t>بین دوکلمه مشابه ابهام به وجودآید:مسلم/کلیه/ماده/معین و... .</a:t>
            </a:r>
          </a:p>
          <a:p>
            <a:pPr>
              <a:buNone/>
            </a:pPr>
            <a:r>
              <a:rPr lang="fa-IR" sz="4300" b="1" dirty="0" smtClean="0">
                <a:cs typeface="B Lotus" pitchFamily="2" charset="-78"/>
              </a:rPr>
              <a:t>     </a:t>
            </a:r>
            <a:r>
              <a:rPr lang="fa-IR" b="1" dirty="0" smtClean="0">
                <a:cs typeface="B Lotus" pitchFamily="2" charset="-78"/>
              </a:rPr>
              <a:t>6-7-8-2)</a:t>
            </a:r>
            <a:r>
              <a:rPr lang="fa-IR" sz="4300" b="1" dirty="0" smtClean="0">
                <a:cs typeface="B Lotus" pitchFamily="2" charset="-78"/>
              </a:rPr>
              <a:t>زمانی که حرف آخرکلمه ای مشددباشدوبه مضاف الیه                                </a:t>
            </a:r>
            <a:r>
              <a:rPr lang="fa-IR" sz="200" b="1" dirty="0" smtClean="0">
                <a:cs typeface="B Lotus" pitchFamily="2" charset="-78"/>
              </a:rPr>
              <a:t>. </a:t>
            </a:r>
            <a:r>
              <a:rPr lang="fa-IR" sz="4300" b="1" dirty="0" smtClean="0">
                <a:cs typeface="B Lotus" pitchFamily="2" charset="-78"/>
              </a:rPr>
              <a:t>          بچسبدیاصفتی بگیرد حقِّ مسلم/سدّ محکم و... .</a:t>
            </a:r>
          </a:p>
          <a:p>
            <a:pPr>
              <a:buNone/>
            </a:pPr>
            <a:r>
              <a:rPr lang="fa-IR" b="1" dirty="0" smtClean="0">
                <a:cs typeface="B Lotus" pitchFamily="2" charset="-78"/>
              </a:rPr>
              <a:t>6-7-9)</a:t>
            </a:r>
            <a:r>
              <a:rPr lang="fa-IR" sz="4300" b="1" dirty="0" smtClean="0">
                <a:cs typeface="B Lotus" pitchFamily="2" charset="-78"/>
              </a:rPr>
              <a:t>بین دوجزء فعل مرکب فاصله نباشد. این جانب چشم به یاری شما دوخته ام و... .</a:t>
            </a:r>
          </a:p>
          <a:p>
            <a:pPr>
              <a:buNone/>
            </a:pPr>
            <a:endParaRPr lang="fa-I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8820472" cy="6597352"/>
          </a:xfrm>
        </p:spPr>
        <p:txBody>
          <a:bodyPr>
            <a:normAutofit/>
          </a:bodyPr>
          <a:lstStyle/>
          <a:p>
            <a:pPr algn="just">
              <a:buNone/>
            </a:pPr>
            <a:r>
              <a:rPr lang="fa-IR" dirty="0" smtClean="0"/>
              <a:t> </a:t>
            </a:r>
            <a:r>
              <a:rPr lang="fa-IR" sz="2400" dirty="0" smtClean="0">
                <a:cs typeface="B Lotus" pitchFamily="2" charset="-78"/>
              </a:rPr>
              <a:t>1-1)</a:t>
            </a:r>
            <a:r>
              <a:rPr lang="fa-IR" sz="4000" b="1" dirty="0" smtClean="0">
                <a:cs typeface="B Lotus" pitchFamily="2" charset="-78"/>
              </a:rPr>
              <a:t>چه بنویسیم؟   </a:t>
            </a:r>
          </a:p>
          <a:p>
            <a:pPr algn="justLow">
              <a:buNone/>
            </a:pPr>
            <a:r>
              <a:rPr lang="fa-IR" sz="4000" b="1" dirty="0" smtClean="0">
                <a:cs typeface="B Lotus" pitchFamily="2" charset="-78"/>
              </a:rPr>
              <a:t>     </a:t>
            </a:r>
            <a:r>
              <a:rPr lang="fa-IR" sz="3600" b="1" dirty="0" smtClean="0">
                <a:cs typeface="B Lotus" pitchFamily="2" charset="-78"/>
              </a:rPr>
              <a:t>  *دراطراف ما، موضوع های فراوانی وجود دارند. آن چه درانتخاب موضوع برای نوشتن اهمیّت دارد، </a:t>
            </a:r>
            <a:r>
              <a:rPr lang="fa-IR" sz="3600" b="1" dirty="0" smtClean="0">
                <a:solidFill>
                  <a:srgbClr val="FF0000"/>
                </a:solidFill>
                <a:cs typeface="B Lotus" pitchFamily="2" charset="-78"/>
              </a:rPr>
              <a:t>علاقه، میزان اطلاعات، دسترسی نویسنده به منابع معتبر</a:t>
            </a:r>
            <a:r>
              <a:rPr lang="en-US" sz="3600" b="1" dirty="0" smtClean="0">
                <a:solidFill>
                  <a:srgbClr val="FF0000"/>
                </a:solidFill>
                <a:cs typeface="B Lotus" pitchFamily="2" charset="-78"/>
              </a:rPr>
              <a:t> </a:t>
            </a:r>
            <a:r>
              <a:rPr lang="fa-IR" sz="3600" b="1" dirty="0" smtClean="0">
                <a:solidFill>
                  <a:srgbClr val="FF0000"/>
                </a:solidFill>
                <a:cs typeface="B Lotus" pitchFamily="2" charset="-78"/>
              </a:rPr>
              <a:t>و</a:t>
            </a:r>
            <a:r>
              <a:rPr lang="en-US" sz="3600" b="1" dirty="0" smtClean="0">
                <a:solidFill>
                  <a:srgbClr val="FF0000"/>
                </a:solidFill>
                <a:cs typeface="B Lotus" pitchFamily="2" charset="-78"/>
              </a:rPr>
              <a:t> </a:t>
            </a:r>
            <a:r>
              <a:rPr lang="fa-IR" sz="3600" b="1" dirty="0" smtClean="0">
                <a:solidFill>
                  <a:srgbClr val="FF0000"/>
                </a:solidFill>
                <a:cs typeface="B Lotus" pitchFamily="2" charset="-78"/>
              </a:rPr>
              <a:t>نیاز</a:t>
            </a:r>
            <a:r>
              <a:rPr lang="en-US" sz="3600" b="1" dirty="0" smtClean="0">
                <a:solidFill>
                  <a:srgbClr val="FF0000"/>
                </a:solidFill>
                <a:cs typeface="B Lotus" pitchFamily="2" charset="-78"/>
              </a:rPr>
              <a:t> </a:t>
            </a:r>
            <a:r>
              <a:rPr lang="fa-IR" sz="3600" b="1" dirty="0" smtClean="0">
                <a:solidFill>
                  <a:srgbClr val="FF0000"/>
                </a:solidFill>
                <a:cs typeface="B Lotus" pitchFamily="2" charset="-78"/>
              </a:rPr>
              <a:t>مخاطبان</a:t>
            </a:r>
            <a:r>
              <a:rPr lang="fa-IR" sz="3600" b="1" dirty="0" smtClean="0">
                <a:cs typeface="B Lotus" pitchFamily="2" charset="-78"/>
              </a:rPr>
              <a:t> است. </a:t>
            </a:r>
          </a:p>
          <a:p>
            <a:pPr algn="justLow">
              <a:buNone/>
            </a:pPr>
            <a:r>
              <a:rPr lang="fa-IR" sz="3600" b="1" dirty="0" smtClean="0">
                <a:cs typeface="B Lotus" pitchFamily="2" charset="-78"/>
              </a:rPr>
              <a:t>      وقتی موضوع را انتخاب کردیم، برای </a:t>
            </a:r>
            <a:r>
              <a:rPr lang="fa-IR" sz="3600" b="1" dirty="0" smtClean="0">
                <a:solidFill>
                  <a:srgbClr val="FF0000"/>
                </a:solidFill>
                <a:cs typeface="B Lotus" pitchFamily="2" charset="-78"/>
              </a:rPr>
              <a:t>روشن ساختن درون مایه، </a:t>
            </a:r>
            <a:r>
              <a:rPr lang="fa-IR" sz="3600" b="1" dirty="0" smtClean="0">
                <a:cs typeface="B Lotus" pitchFamily="2" charset="-78"/>
              </a:rPr>
              <a:t>می توان با واژه های کلیدی: چرا، چگونه، چه، کی، کجاو... پرسش هایی طرح کرد، به گونه ای که پاسخ آن ها دعوی اصلی نوشته را بیان کند.</a:t>
            </a:r>
            <a:endParaRPr lang="fa-IR" sz="3600" b="1" dirty="0">
              <a:cs typeface="B Lotus" pitchFamily="2" charset="-7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86800" cy="6080125"/>
          </a:xfrm>
        </p:spPr>
        <p:txBody>
          <a:bodyPr>
            <a:normAutofit fontScale="92500"/>
          </a:bodyPr>
          <a:lstStyle/>
          <a:p>
            <a:endParaRPr lang="fa-IR" dirty="0" smtClean="0">
              <a:cs typeface="B Lotus" pitchFamily="2" charset="-78"/>
            </a:endParaRPr>
          </a:p>
          <a:p>
            <a:pPr>
              <a:buNone/>
            </a:pPr>
            <a:r>
              <a:rPr lang="fa-IR" sz="2200" b="1" dirty="0" smtClean="0">
                <a:cs typeface="B Lotus" pitchFamily="2" charset="-78"/>
              </a:rPr>
              <a:t>6-7-10)</a:t>
            </a:r>
            <a:r>
              <a:rPr lang="fa-IR" sz="2800" b="1" dirty="0" smtClean="0">
                <a:cs typeface="B Lotus" pitchFamily="2" charset="-78"/>
              </a:rPr>
              <a:t>حذف شاخص ها: مهندس/ دکتر/سرتیب و... . </a:t>
            </a:r>
          </a:p>
          <a:p>
            <a:pPr>
              <a:buNone/>
            </a:pPr>
            <a:r>
              <a:rPr lang="fa-IR" sz="2200" b="1" dirty="0" smtClean="0">
                <a:cs typeface="B Lotus" pitchFamily="2" charset="-78"/>
              </a:rPr>
              <a:t>6-7-11)</a:t>
            </a:r>
            <a:r>
              <a:rPr lang="fa-IR" sz="2800" b="1" dirty="0" smtClean="0">
                <a:cs typeface="B Lotus" pitchFamily="2" charset="-78"/>
              </a:rPr>
              <a:t>«چنان چه»با«اگر» نبایدبه کاررود. یکی ازآن ها کافی است.</a:t>
            </a:r>
          </a:p>
          <a:p>
            <a:pPr>
              <a:buNone/>
            </a:pPr>
            <a:r>
              <a:rPr lang="fa-IR" sz="2200" b="1" dirty="0" smtClean="0">
                <a:cs typeface="B Lotus" pitchFamily="2" charset="-78"/>
              </a:rPr>
              <a:t>6-7-12)</a:t>
            </a:r>
            <a:r>
              <a:rPr lang="fa-IR" sz="2800" b="1" dirty="0" smtClean="0">
                <a:cs typeface="B Lotus" pitchFamily="2" charset="-78"/>
              </a:rPr>
              <a:t>«له» و «علیه» نه «برله» و «برعلیه»یابرضد/مخالف/موافق/و....</a:t>
            </a:r>
          </a:p>
          <a:p>
            <a:pPr>
              <a:buNone/>
            </a:pPr>
            <a:r>
              <a:rPr lang="fa-IR" sz="2200" b="1" dirty="0" smtClean="0">
                <a:cs typeface="B Lotus" pitchFamily="2" charset="-78"/>
              </a:rPr>
              <a:t>6-7-13)</a:t>
            </a:r>
            <a:r>
              <a:rPr lang="fa-IR" sz="2800" b="1" dirty="0" smtClean="0">
                <a:cs typeface="B Lotus" pitchFamily="2" charset="-78"/>
              </a:rPr>
              <a:t>حذف ها درجمله ها باید به درستی انجام پذیرد.</a:t>
            </a:r>
          </a:p>
          <a:p>
            <a:pPr>
              <a:buNone/>
            </a:pPr>
            <a:r>
              <a:rPr lang="fa-IR" sz="2200" b="1" dirty="0" smtClean="0">
                <a:cs typeface="B Lotus" pitchFamily="2" charset="-78"/>
              </a:rPr>
              <a:t>6-7-14)</a:t>
            </a:r>
            <a:r>
              <a:rPr lang="fa-IR" sz="2800" b="1" dirty="0" smtClean="0">
                <a:cs typeface="B Lotus" pitchFamily="2" charset="-78"/>
              </a:rPr>
              <a:t>کرسی همزه به درستی رعایت ونوشته شود.</a:t>
            </a:r>
          </a:p>
          <a:p>
            <a:pPr>
              <a:buNone/>
            </a:pPr>
            <a:r>
              <a:rPr lang="fa-IR" sz="2600" b="1" dirty="0" smtClean="0">
                <a:cs typeface="B Lotus" pitchFamily="2" charset="-78"/>
              </a:rPr>
              <a:t>6-8)</a:t>
            </a:r>
            <a:r>
              <a:rPr lang="fa-IR" sz="2800" b="1" dirty="0" smtClean="0">
                <a:cs typeface="B Lotus" pitchFamily="2" charset="-78"/>
              </a:rPr>
              <a:t>نوآوری های کاذب:</a:t>
            </a:r>
          </a:p>
          <a:p>
            <a:pPr algn="just">
              <a:buNone/>
            </a:pPr>
            <a:r>
              <a:rPr lang="fa-IR" sz="2800" b="1" dirty="0" smtClean="0">
                <a:cs typeface="B Lotus" pitchFamily="2" charset="-78"/>
              </a:rPr>
              <a:t>      درراستای جاودانه سازی خاطره شهیدان/ به امیدرویش استعدادهاتافرداهای همیشه/هم اکنون بسیاری ازشهرها، زمستان راتجربه کرده اند.</a:t>
            </a:r>
          </a:p>
          <a:p>
            <a:pPr>
              <a:buNone/>
            </a:pPr>
            <a:r>
              <a:rPr lang="fa-IR" sz="2600" b="1" dirty="0" smtClean="0">
                <a:cs typeface="B Lotus" pitchFamily="2" charset="-78"/>
              </a:rPr>
              <a:t>6-9)</a:t>
            </a:r>
            <a:r>
              <a:rPr lang="fa-IR" sz="2800" b="1" dirty="0" smtClean="0">
                <a:cs typeface="B Lotus" pitchFamily="2" charset="-78"/>
              </a:rPr>
              <a:t>استفاده ازالگوهای بیانی زبان های بیگانه:</a:t>
            </a:r>
          </a:p>
          <a:p>
            <a:pPr>
              <a:buNone/>
            </a:pPr>
            <a:r>
              <a:rPr lang="fa-IR" sz="2800" b="1" dirty="0" smtClean="0">
                <a:cs typeface="B Lotus" pitchFamily="2" charset="-78"/>
              </a:rPr>
              <a:t>    این حسین بودکه اسلام رازنده کرد/ مردم  به هنرمندان پربها می دهند/ اونسبت به سرنوشت فرزندانش بی تفاوت است=اوبه سرنوشت فرزندانش بی اعتناست.</a:t>
            </a:r>
          </a:p>
          <a:p>
            <a:pPr>
              <a:buNone/>
            </a:pPr>
            <a:endParaRPr lang="fa-I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363272" cy="5832688"/>
          </a:xfrm>
        </p:spPr>
        <p:txBody>
          <a:bodyPr>
            <a:normAutofit fontScale="92500" lnSpcReduction="10000"/>
          </a:bodyPr>
          <a:lstStyle/>
          <a:p>
            <a:pPr>
              <a:buNone/>
            </a:pPr>
            <a:r>
              <a:rPr lang="fa-IR" sz="4800" dirty="0" smtClean="0">
                <a:cs typeface="B Lotus" pitchFamily="2" charset="-78"/>
              </a:rPr>
              <a:t>*</a:t>
            </a:r>
            <a:r>
              <a:rPr lang="fa-IR" sz="4300" b="1" dirty="0" smtClean="0">
                <a:cs typeface="B Lotus" pitchFamily="2" charset="-78"/>
              </a:rPr>
              <a:t>موضوع نوشته ها، باید</a:t>
            </a:r>
            <a:r>
              <a:rPr lang="fa-IR" sz="4700" dirty="0" smtClean="0">
                <a:cs typeface="B Lotus" pitchFamily="2" charset="-78"/>
              </a:rPr>
              <a:t>:</a:t>
            </a:r>
          </a:p>
          <a:p>
            <a:pPr>
              <a:buNone/>
            </a:pPr>
            <a:r>
              <a:rPr lang="fa-IR" sz="2200" b="1" dirty="0" smtClean="0">
                <a:cs typeface="B Lotus" pitchFamily="2" charset="-78"/>
              </a:rPr>
              <a:t>1-1-1)</a:t>
            </a:r>
            <a:r>
              <a:rPr lang="fa-IR" sz="3900" b="1" dirty="0" smtClean="0">
                <a:solidFill>
                  <a:srgbClr val="FF0000"/>
                </a:solidFill>
                <a:cs typeface="B Lotus" pitchFamily="2" charset="-78"/>
              </a:rPr>
              <a:t>روشن</a:t>
            </a:r>
            <a:r>
              <a:rPr lang="fa-IR" sz="3900" b="1" dirty="0" smtClean="0">
                <a:cs typeface="B Lotus" pitchFamily="2" charset="-78"/>
              </a:rPr>
              <a:t> وقابل فهم باشد.</a:t>
            </a:r>
          </a:p>
          <a:p>
            <a:pPr>
              <a:buNone/>
            </a:pPr>
            <a:r>
              <a:rPr lang="fa-IR" sz="2200" b="1" dirty="0" smtClean="0">
                <a:cs typeface="B Lotus" pitchFamily="2" charset="-78"/>
              </a:rPr>
              <a:t>1-1-2)</a:t>
            </a:r>
            <a:r>
              <a:rPr lang="fa-IR" sz="3900" b="1" dirty="0" smtClean="0">
                <a:solidFill>
                  <a:srgbClr val="FF0000"/>
                </a:solidFill>
                <a:cs typeface="B Lotus" pitchFamily="2" charset="-78"/>
              </a:rPr>
              <a:t>بسیط (واحد)باشد </a:t>
            </a:r>
            <a:r>
              <a:rPr lang="fa-IR" sz="3900" b="1" dirty="0" smtClean="0">
                <a:cs typeface="B Lotus" pitchFamily="2" charset="-78"/>
              </a:rPr>
              <a:t>نه مرکب وچندمسئله ای.</a:t>
            </a:r>
          </a:p>
          <a:p>
            <a:pPr>
              <a:buNone/>
            </a:pPr>
            <a:r>
              <a:rPr lang="fa-IR" sz="2200" b="1" dirty="0" smtClean="0">
                <a:cs typeface="B Lotus" pitchFamily="2" charset="-78"/>
              </a:rPr>
              <a:t>1-1-3)</a:t>
            </a:r>
            <a:r>
              <a:rPr lang="fa-IR" sz="3900" b="1" dirty="0" smtClean="0">
                <a:cs typeface="B Lotus" pitchFamily="2" charset="-78"/>
              </a:rPr>
              <a:t>خُرد و </a:t>
            </a:r>
            <a:r>
              <a:rPr lang="fa-IR" sz="3900" b="1" dirty="0" smtClean="0">
                <a:solidFill>
                  <a:srgbClr val="FF0000"/>
                </a:solidFill>
                <a:cs typeface="B Lotus" pitchFamily="2" charset="-78"/>
              </a:rPr>
              <a:t>محدود</a:t>
            </a:r>
            <a:r>
              <a:rPr lang="fa-IR" sz="3900" b="1" dirty="0" smtClean="0">
                <a:cs typeface="B Lotus" pitchFamily="2" charset="-78"/>
              </a:rPr>
              <a:t>باشد.</a:t>
            </a:r>
          </a:p>
          <a:p>
            <a:pPr>
              <a:buNone/>
            </a:pPr>
            <a:r>
              <a:rPr lang="fa-IR" sz="2200" b="1" dirty="0" smtClean="0">
                <a:cs typeface="B Lotus" pitchFamily="2" charset="-78"/>
              </a:rPr>
              <a:t>1-1-4) </a:t>
            </a:r>
            <a:r>
              <a:rPr lang="fa-IR" sz="3900" b="1" dirty="0" smtClean="0">
                <a:solidFill>
                  <a:srgbClr val="FF0000"/>
                </a:solidFill>
                <a:cs typeface="B Lotus" pitchFamily="2" charset="-78"/>
              </a:rPr>
              <a:t>نو</a:t>
            </a:r>
            <a:r>
              <a:rPr lang="fa-IR" sz="3900" b="1" dirty="0" smtClean="0">
                <a:cs typeface="B Lotus" pitchFamily="2" charset="-78"/>
              </a:rPr>
              <a:t>باشد</a:t>
            </a:r>
          </a:p>
          <a:p>
            <a:pPr>
              <a:buNone/>
            </a:pPr>
            <a:r>
              <a:rPr lang="fa-IR" sz="2200" b="1" dirty="0" smtClean="0">
                <a:cs typeface="B Lotus" pitchFamily="2" charset="-78"/>
              </a:rPr>
              <a:t>1-1-5)</a:t>
            </a:r>
            <a:r>
              <a:rPr lang="fa-IR" sz="3900" b="1" dirty="0" smtClean="0">
                <a:solidFill>
                  <a:srgbClr val="FF0000"/>
                </a:solidFill>
                <a:cs typeface="B Lotus" pitchFamily="2" charset="-78"/>
              </a:rPr>
              <a:t>پرسش</a:t>
            </a:r>
            <a:r>
              <a:rPr lang="fa-IR" sz="3900" b="1" dirty="0" smtClean="0">
                <a:cs typeface="B Lotus" pitchFamily="2" charset="-78"/>
              </a:rPr>
              <a:t> های جدی وهدفمندرا دنبال کند.</a:t>
            </a:r>
          </a:p>
          <a:p>
            <a:pPr>
              <a:buNone/>
            </a:pPr>
            <a:r>
              <a:rPr lang="fa-IR" sz="2200" b="1" dirty="0" smtClean="0">
                <a:cs typeface="B Lotus" pitchFamily="2" charset="-78"/>
              </a:rPr>
              <a:t>1-1-6)</a:t>
            </a:r>
            <a:r>
              <a:rPr lang="fa-IR" sz="3900" b="1" dirty="0" smtClean="0">
                <a:solidFill>
                  <a:srgbClr val="FF0000"/>
                </a:solidFill>
                <a:cs typeface="B Lotus" pitchFamily="2" charset="-78"/>
              </a:rPr>
              <a:t>موردعلاقه</a:t>
            </a:r>
            <a:r>
              <a:rPr lang="fa-IR" sz="3900" b="1" dirty="0" smtClean="0">
                <a:cs typeface="B Lotus" pitchFamily="2" charset="-78"/>
              </a:rPr>
              <a:t> ی پژوهشگرباشد.</a:t>
            </a:r>
          </a:p>
          <a:p>
            <a:pPr>
              <a:buNone/>
            </a:pPr>
            <a:r>
              <a:rPr lang="fa-IR" sz="2200" b="1" dirty="0" smtClean="0">
                <a:cs typeface="B Lotus" pitchFamily="2" charset="-78"/>
              </a:rPr>
              <a:t>1-1-7) </a:t>
            </a:r>
            <a:r>
              <a:rPr lang="fa-IR" sz="3900" b="1" dirty="0" smtClean="0">
                <a:cs typeface="B Lotus" pitchFamily="2" charset="-78"/>
              </a:rPr>
              <a:t>توجه داشته باشیم که </a:t>
            </a:r>
            <a:r>
              <a:rPr lang="fa-IR" sz="3900" b="1" dirty="0" smtClean="0">
                <a:solidFill>
                  <a:srgbClr val="FF0000"/>
                </a:solidFill>
                <a:cs typeface="B Lotus" pitchFamily="2" charset="-78"/>
              </a:rPr>
              <a:t>موضوع بامسئله </a:t>
            </a:r>
            <a:r>
              <a:rPr lang="fa-IR" sz="3900" b="1" dirty="0" smtClean="0">
                <a:cs typeface="B Lotus" pitchFamily="2" charset="-78"/>
              </a:rPr>
              <a:t>ی تحقیق تفاوت دارد.</a:t>
            </a:r>
          </a:p>
          <a:p>
            <a:pPr>
              <a:buNone/>
            </a:pP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32656"/>
            <a:ext cx="7704856" cy="5865515"/>
          </a:xfrm>
        </p:spPr>
        <p:txBody>
          <a:bodyPr/>
          <a:lstStyle/>
          <a:p>
            <a:pPr>
              <a:buNone/>
            </a:pPr>
            <a:r>
              <a:rPr lang="fa-IR" sz="2400" dirty="0" smtClean="0">
                <a:latin typeface="Arena Condensed" pitchFamily="2" charset="0"/>
                <a:cs typeface="B Lotus" pitchFamily="2" charset="-78"/>
              </a:rPr>
              <a:t>1-2)</a:t>
            </a:r>
            <a:r>
              <a:rPr lang="fa-IR" sz="3600" b="1" dirty="0" smtClean="0">
                <a:latin typeface="Arena Condensed" pitchFamily="2" charset="0"/>
                <a:cs typeface="B Lotus" pitchFamily="2" charset="-78"/>
              </a:rPr>
              <a:t>چرا می نویسیم؟</a:t>
            </a:r>
          </a:p>
          <a:p>
            <a:pPr algn="justLow">
              <a:buNone/>
            </a:pPr>
            <a:r>
              <a:rPr lang="fa-IR" sz="4000" b="1" dirty="0" smtClean="0">
                <a:latin typeface="Arena Condensed" pitchFamily="2" charset="0"/>
                <a:cs typeface="B Lotus" pitchFamily="2" charset="-78"/>
              </a:rPr>
              <a:t>     </a:t>
            </a:r>
            <a:r>
              <a:rPr lang="fa-IR" sz="3600" b="1" dirty="0" smtClean="0">
                <a:solidFill>
                  <a:srgbClr val="FF0000"/>
                </a:solidFill>
                <a:latin typeface="Arena Condensed" pitchFamily="2" charset="0"/>
                <a:cs typeface="B Lotus" pitchFamily="2" charset="-78"/>
              </a:rPr>
              <a:t>اثبات دعوی، وصف وتوصیف یک تجربه، </a:t>
            </a:r>
            <a:r>
              <a:rPr lang="fa-IR" sz="3600" b="1" dirty="0" smtClean="0">
                <a:solidFill>
                  <a:schemeClr val="tx1"/>
                </a:solidFill>
                <a:latin typeface="Arena Condensed" pitchFamily="2" charset="0"/>
                <a:cs typeface="B Lotus" pitchFamily="2" charset="-78"/>
              </a:rPr>
              <a:t>سرگرم کردن خود ودیگران</a:t>
            </a:r>
            <a:r>
              <a:rPr lang="fa-IR" sz="3600" b="1" dirty="0" smtClean="0">
                <a:solidFill>
                  <a:srgbClr val="FF0000"/>
                </a:solidFill>
                <a:latin typeface="Arena Condensed" pitchFamily="2" charset="0"/>
                <a:cs typeface="B Lotus" pitchFamily="2" charset="-78"/>
              </a:rPr>
              <a:t>، اطلاع رسانی، </a:t>
            </a:r>
            <a:r>
              <a:rPr lang="fa-IR" sz="3600" b="1" dirty="0" smtClean="0">
                <a:solidFill>
                  <a:schemeClr val="tx1"/>
                </a:solidFill>
                <a:latin typeface="Arena Condensed" pitchFamily="2" charset="0"/>
                <a:cs typeface="B Lotus" pitchFamily="2" charset="-78"/>
              </a:rPr>
              <a:t>آگاهی بخشی</a:t>
            </a:r>
            <a:r>
              <a:rPr lang="fa-IR" sz="3600" b="1" dirty="0" smtClean="0">
                <a:solidFill>
                  <a:srgbClr val="FF0000"/>
                </a:solidFill>
                <a:latin typeface="Arena Condensed" pitchFamily="2" charset="0"/>
                <a:cs typeface="B Lotus" pitchFamily="2" charset="-78"/>
              </a:rPr>
              <a:t>، شریک کردن دیگران درغم وشادی خود، </a:t>
            </a:r>
            <a:r>
              <a:rPr lang="fa-IR" sz="3600" b="1" dirty="0" smtClean="0">
                <a:solidFill>
                  <a:schemeClr val="tx1"/>
                </a:solidFill>
                <a:latin typeface="Arena Condensed" pitchFamily="2" charset="0"/>
                <a:cs typeface="B Lotus" pitchFamily="2" charset="-78"/>
              </a:rPr>
              <a:t>کسب آرامش</a:t>
            </a:r>
            <a:r>
              <a:rPr lang="fa-IR" sz="3600" b="1" dirty="0" smtClean="0">
                <a:solidFill>
                  <a:srgbClr val="FF0000"/>
                </a:solidFill>
                <a:latin typeface="Arena Condensed" pitchFamily="2" charset="0"/>
                <a:cs typeface="B Lotus" pitchFamily="2" charset="-78"/>
              </a:rPr>
              <a:t>، آموزش، </a:t>
            </a:r>
            <a:r>
              <a:rPr lang="fa-IR" sz="3600" b="1" dirty="0" smtClean="0">
                <a:solidFill>
                  <a:schemeClr val="tx1"/>
                </a:solidFill>
                <a:latin typeface="Arena Condensed" pitchFamily="2" charset="0"/>
                <a:cs typeface="B Lotus" pitchFamily="2" charset="-78"/>
              </a:rPr>
              <a:t>نقّادی</a:t>
            </a:r>
            <a:r>
              <a:rPr lang="fa-IR" sz="3600" b="1" dirty="0" smtClean="0">
                <a:solidFill>
                  <a:srgbClr val="FF0000"/>
                </a:solidFill>
                <a:latin typeface="Arena Condensed" pitchFamily="2" charset="0"/>
                <a:cs typeface="B Lotus" pitchFamily="2" charset="-78"/>
              </a:rPr>
              <a:t> و... </a:t>
            </a:r>
            <a:r>
              <a:rPr lang="fa-IR" sz="3600" b="1" dirty="0" smtClean="0">
                <a:latin typeface="Arena Condensed" pitchFamily="2" charset="0"/>
                <a:cs typeface="B Lotus" pitchFamily="2" charset="-78"/>
              </a:rPr>
              <a:t>می تواند دلیل نوشتن باشد.</a:t>
            </a:r>
          </a:p>
          <a:p>
            <a:pPr>
              <a:buNone/>
            </a:pPr>
            <a:r>
              <a:rPr lang="fa-IR" dirty="0" smtClean="0"/>
              <a:t>   </a:t>
            </a:r>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363272" cy="6408712"/>
          </a:xfrm>
        </p:spPr>
        <p:txBody>
          <a:bodyPr>
            <a:noAutofit/>
          </a:bodyPr>
          <a:lstStyle/>
          <a:p>
            <a:pPr>
              <a:buNone/>
            </a:pPr>
            <a:r>
              <a:rPr lang="fa-IR" sz="2400" b="1" dirty="0" smtClean="0">
                <a:cs typeface="B Lotus" pitchFamily="2" charset="-78"/>
              </a:rPr>
              <a:t>1-3)</a:t>
            </a:r>
            <a:r>
              <a:rPr lang="fa-IR" sz="4000" b="1" dirty="0" smtClean="0">
                <a:cs typeface="B Lotus" pitchFamily="2" charset="-78"/>
              </a:rPr>
              <a:t>برای که(چه کسی)بنویسیم؟</a:t>
            </a:r>
          </a:p>
          <a:p>
            <a:pPr algn="justLow">
              <a:buNone/>
            </a:pPr>
            <a:r>
              <a:rPr lang="fa-IR" sz="2400" b="1" dirty="0" smtClean="0">
                <a:cs typeface="B Lotus" pitchFamily="2" charset="-78"/>
              </a:rPr>
              <a:t>     </a:t>
            </a:r>
            <a:r>
              <a:rPr lang="fa-IR" b="1" dirty="0" smtClean="0">
                <a:solidFill>
                  <a:srgbClr val="FF0000"/>
                </a:solidFill>
                <a:cs typeface="B Lotus" pitchFamily="2" charset="-78"/>
              </a:rPr>
              <a:t>شناخت مخاطب، </a:t>
            </a:r>
            <a:r>
              <a:rPr lang="fa-IR" b="1" dirty="0" smtClean="0">
                <a:cs typeface="B Lotus" pitchFamily="2" charset="-78"/>
              </a:rPr>
              <a:t>برای نوشتن یک ازاولویت ها ی نویسنده است. بنابراین سن، حال وروز، شخصیت وسواد مخاطبان، ملزوماتی هستندکه نویسنده به آن ها توجّه خاص دارد.</a:t>
            </a:r>
          </a:p>
          <a:p>
            <a:pPr algn="justLow">
              <a:buNone/>
            </a:pPr>
            <a:r>
              <a:rPr lang="fa-IR" b="1" dirty="0" smtClean="0">
                <a:cs typeface="B Lotus" pitchFamily="2" charset="-78"/>
              </a:rPr>
              <a:t>به گفته ی مولانا: </a:t>
            </a:r>
          </a:p>
          <a:p>
            <a:pPr algn="justLow">
              <a:buNone/>
            </a:pPr>
            <a:r>
              <a:rPr lang="fa-IR" b="1" dirty="0" smtClean="0">
                <a:cs typeface="B Lotus" pitchFamily="2" charset="-78"/>
              </a:rPr>
              <a:t>   </a:t>
            </a:r>
            <a:r>
              <a:rPr lang="fa-IR" sz="2800" b="1" dirty="0" smtClean="0">
                <a:solidFill>
                  <a:srgbClr val="FF0000"/>
                </a:solidFill>
                <a:cs typeface="B Lotus" pitchFamily="2" charset="-78"/>
              </a:rPr>
              <a:t>چون که با کودک سروکارت فتاد/ پس زبان کودکی باید گشاد</a:t>
            </a:r>
          </a:p>
          <a:p>
            <a:pPr algn="justLow">
              <a:buNone/>
            </a:pPr>
            <a:r>
              <a:rPr lang="fa-IR" b="1" dirty="0" smtClean="0">
                <a:cs typeface="B Lotus" pitchFamily="2" charset="-78"/>
              </a:rPr>
              <a:t> گاهی مخاطب ما درنوشته، </a:t>
            </a:r>
            <a:r>
              <a:rPr lang="fa-IR" b="1" dirty="0" smtClean="0">
                <a:solidFill>
                  <a:srgbClr val="FF0000"/>
                </a:solidFill>
                <a:cs typeface="B Lotus" pitchFamily="2" charset="-78"/>
              </a:rPr>
              <a:t>یک نفر</a:t>
            </a:r>
            <a:r>
              <a:rPr lang="fa-IR" b="1" dirty="0" smtClean="0">
                <a:cs typeface="B Lotus" pitchFamily="2" charset="-78"/>
              </a:rPr>
              <a:t>است؛ مثل نامه ی دوستانه. گاهی </a:t>
            </a:r>
            <a:r>
              <a:rPr lang="fa-IR" b="1" dirty="0" smtClean="0">
                <a:solidFill>
                  <a:srgbClr val="FF0000"/>
                </a:solidFill>
                <a:cs typeface="B Lotus" pitchFamily="2" charset="-78"/>
              </a:rPr>
              <a:t>چندنفر</a:t>
            </a:r>
            <a:r>
              <a:rPr lang="fa-IR" b="1" dirty="0" smtClean="0">
                <a:cs typeface="B Lotus" pitchFamily="2" charset="-78"/>
              </a:rPr>
              <a:t>است، مثل گزارش ها وگاهی </a:t>
            </a:r>
            <a:r>
              <a:rPr lang="fa-IR" b="1" dirty="0" smtClean="0">
                <a:solidFill>
                  <a:srgbClr val="FF0000"/>
                </a:solidFill>
                <a:cs typeface="B Lotus" pitchFamily="2" charset="-78"/>
              </a:rPr>
              <a:t>تعدادکثیری</a:t>
            </a:r>
            <a:r>
              <a:rPr lang="fa-IR" b="1" dirty="0" smtClean="0">
                <a:cs typeface="B Lotus" pitchFamily="2" charset="-78"/>
              </a:rPr>
              <a:t> ازجمعیت مثل رمان ها وگاهی </a:t>
            </a:r>
            <a:r>
              <a:rPr lang="fa-IR" b="1" dirty="0" smtClean="0">
                <a:solidFill>
                  <a:srgbClr val="FF0000"/>
                </a:solidFill>
                <a:cs typeface="B Lotus" pitchFamily="2" charset="-78"/>
              </a:rPr>
              <a:t>همه افرادبشر</a:t>
            </a:r>
            <a:r>
              <a:rPr lang="fa-IR" b="1" dirty="0" smtClean="0">
                <a:cs typeface="B Lotus" pitchFamily="2" charset="-78"/>
              </a:rPr>
              <a:t>رادربرمی گیرد، همانند اعلامیه ی حقوق بشرو وصیت نامه های بزرگان</a:t>
            </a:r>
            <a:r>
              <a:rPr lang="fa-IR" dirty="0" smtClean="0">
                <a:cs typeface="B Lotus" pitchFamily="2" charset="-78"/>
              </a:rPr>
              <a:t>.</a:t>
            </a:r>
            <a:endParaRPr lang="fa-IR" dirty="0">
              <a:cs typeface="B Lot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363272" cy="6192688"/>
          </a:xfrm>
        </p:spPr>
        <p:txBody>
          <a:bodyPr>
            <a:noAutofit/>
          </a:bodyPr>
          <a:lstStyle/>
          <a:p>
            <a:pPr>
              <a:buNone/>
            </a:pPr>
            <a:r>
              <a:rPr lang="fa-IR" sz="2400" dirty="0" smtClean="0">
                <a:cs typeface="B Lotus" pitchFamily="2" charset="-78"/>
              </a:rPr>
              <a:t>1-4)</a:t>
            </a:r>
            <a:r>
              <a:rPr lang="fa-IR" sz="4000" b="1" dirty="0" smtClean="0">
                <a:cs typeface="B Lotus" pitchFamily="2" charset="-78"/>
              </a:rPr>
              <a:t>چگونه بنویسیم؟</a:t>
            </a:r>
          </a:p>
          <a:p>
            <a:pPr>
              <a:buNone/>
            </a:pPr>
            <a:r>
              <a:rPr lang="fa-IR" b="1" dirty="0" smtClean="0">
                <a:solidFill>
                  <a:srgbClr val="FF0000"/>
                </a:solidFill>
                <a:cs typeface="B Lotus" pitchFamily="2" charset="-78"/>
              </a:rPr>
              <a:t>چگونه نوشتن</a:t>
            </a:r>
            <a:r>
              <a:rPr lang="fa-IR" b="1" dirty="0" smtClean="0">
                <a:cs typeface="B Lotus" pitchFamily="2" charset="-78"/>
              </a:rPr>
              <a:t>، مهم ترین واساسی ترین قسمت هرنوشته ای است. چراکه اقناع سازی وبهره مندشدن مخاطب به این مهارت وابسته است.اولین کار دراین بخش انتخاب قالب نوشته است.</a:t>
            </a:r>
          </a:p>
          <a:p>
            <a:pPr>
              <a:buNone/>
            </a:pPr>
            <a:r>
              <a:rPr lang="fa-IR" b="1" dirty="0" smtClean="0">
                <a:cs typeface="B Lotus" pitchFamily="2" charset="-78"/>
              </a:rPr>
              <a:t>* مطرح ترین قالب های نویسندگی دردوبخش </a:t>
            </a:r>
            <a:r>
              <a:rPr lang="fa-IR" b="1" dirty="0" smtClean="0">
                <a:solidFill>
                  <a:srgbClr val="FF0000"/>
                </a:solidFill>
                <a:cs typeface="B Lotus" pitchFamily="2" charset="-78"/>
              </a:rPr>
              <a:t>روایی</a:t>
            </a:r>
            <a:r>
              <a:rPr lang="fa-IR" b="1" dirty="0" smtClean="0">
                <a:cs typeface="B Lotus" pitchFamily="2" charset="-78"/>
              </a:rPr>
              <a:t> و</a:t>
            </a:r>
            <a:r>
              <a:rPr lang="fa-IR" b="1" dirty="0" smtClean="0">
                <a:solidFill>
                  <a:srgbClr val="FF0000"/>
                </a:solidFill>
                <a:cs typeface="B Lotus" pitchFamily="2" charset="-78"/>
              </a:rPr>
              <a:t>غیرروایی</a:t>
            </a:r>
            <a:r>
              <a:rPr lang="fa-IR" b="1" dirty="0" smtClean="0">
                <a:cs typeface="B Lotus" pitchFamily="2" charset="-78"/>
              </a:rPr>
              <a:t> عبارتند از: </a:t>
            </a:r>
          </a:p>
          <a:p>
            <a:pPr>
              <a:buNone/>
            </a:pPr>
            <a:r>
              <a:rPr lang="fa-IR" b="1" dirty="0" smtClean="0">
                <a:cs typeface="B Lotus" pitchFamily="2" charset="-78"/>
              </a:rPr>
              <a:t>  </a:t>
            </a:r>
            <a:r>
              <a:rPr lang="fa-IR" sz="2000" b="1" dirty="0" smtClean="0">
                <a:solidFill>
                  <a:schemeClr val="tx1"/>
                </a:solidFill>
                <a:cs typeface="B Lotus" pitchFamily="2" charset="-78"/>
              </a:rPr>
              <a:t>1-4-1)</a:t>
            </a:r>
            <a:r>
              <a:rPr lang="fa-IR" b="1" dirty="0" smtClean="0">
                <a:solidFill>
                  <a:schemeClr val="tx1"/>
                </a:solidFill>
                <a:cs typeface="B Lotus" pitchFamily="2" charset="-78"/>
              </a:rPr>
              <a:t>روایی،</a:t>
            </a:r>
            <a:r>
              <a:rPr lang="fa-IR" b="1" dirty="0" smtClean="0">
                <a:solidFill>
                  <a:srgbClr val="FF0000"/>
                </a:solidFill>
                <a:cs typeface="B Lotus" pitchFamily="2" charset="-78"/>
              </a:rPr>
              <a:t> مثل: داستان بلند(رمان)، داستان کوتاه، افسانه، حکایت، نمایشنامه، فیلم نامه.</a:t>
            </a:r>
          </a:p>
          <a:p>
            <a:pPr>
              <a:buNone/>
            </a:pPr>
            <a:r>
              <a:rPr lang="fa-IR" b="1" dirty="0" smtClean="0">
                <a:solidFill>
                  <a:srgbClr val="FF0000"/>
                </a:solidFill>
                <a:cs typeface="B Lotus" pitchFamily="2" charset="-78"/>
              </a:rPr>
              <a:t>  </a:t>
            </a:r>
            <a:r>
              <a:rPr lang="fa-IR" sz="2000" b="1" dirty="0" smtClean="0">
                <a:solidFill>
                  <a:schemeClr val="tx1"/>
                </a:solidFill>
                <a:cs typeface="B Lotus" pitchFamily="2" charset="-78"/>
              </a:rPr>
              <a:t>1-4-2)</a:t>
            </a:r>
            <a:r>
              <a:rPr lang="fa-IR" b="1" dirty="0" smtClean="0">
                <a:solidFill>
                  <a:schemeClr val="tx1"/>
                </a:solidFill>
                <a:cs typeface="B Lotus" pitchFamily="2" charset="-78"/>
              </a:rPr>
              <a:t>غیرروایی،</a:t>
            </a:r>
            <a:r>
              <a:rPr lang="fa-IR" b="1" dirty="0" smtClean="0">
                <a:solidFill>
                  <a:srgbClr val="FF0000"/>
                </a:solidFill>
                <a:cs typeface="B Lotus" pitchFamily="2" charset="-78"/>
              </a:rPr>
              <a:t> مثل: نامه، گزارش، سفرنامه، زندگی نامه، مقاله، کتاب، رساله.  </a:t>
            </a:r>
            <a:endParaRPr lang="fa-IR"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1267</TotalTime>
  <Words>2830</Words>
  <Application>Microsoft Office PowerPoint</Application>
  <PresentationFormat>On-screen Show (4:3)</PresentationFormat>
  <Paragraphs>281</Paragraphs>
  <Slides>50</Slides>
  <Notes>1</Notes>
  <HiddenSlides>1</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ekbatana</dc:creator>
  <cp:lastModifiedBy>esfi</cp:lastModifiedBy>
  <cp:revision>157</cp:revision>
  <dcterms:created xsi:type="dcterms:W3CDTF">2015-01-07T14:21:47Z</dcterms:created>
  <dcterms:modified xsi:type="dcterms:W3CDTF">2015-08-03T08:28:22Z</dcterms:modified>
</cp:coreProperties>
</file>